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30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96" r:id="rId13"/>
    <p:sldId id="306" r:id="rId14"/>
    <p:sldId id="297" r:id="rId15"/>
    <p:sldId id="298" r:id="rId16"/>
    <p:sldId id="299" r:id="rId17"/>
    <p:sldId id="300" r:id="rId18"/>
    <p:sldId id="301" r:id="rId19"/>
    <p:sldId id="310" r:id="rId20"/>
    <p:sldId id="302" r:id="rId21"/>
    <p:sldId id="266" r:id="rId22"/>
    <p:sldId id="307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308" r:id="rId31"/>
    <p:sldId id="274" r:id="rId32"/>
    <p:sldId id="275" r:id="rId33"/>
    <p:sldId id="276" r:id="rId34"/>
    <p:sldId id="277" r:id="rId35"/>
    <p:sldId id="304" r:id="rId36"/>
    <p:sldId id="278" r:id="rId37"/>
    <p:sldId id="279" r:id="rId38"/>
    <p:sldId id="280" r:id="rId39"/>
    <p:sldId id="281" r:id="rId40"/>
    <p:sldId id="283" r:id="rId41"/>
    <p:sldId id="309" r:id="rId42"/>
    <p:sldId id="284" r:id="rId43"/>
    <p:sldId id="286" r:id="rId44"/>
    <p:sldId id="287" r:id="rId45"/>
    <p:sldId id="28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29" autoAdjust="0"/>
    <p:restoredTop sz="94660"/>
  </p:normalViewPr>
  <p:slideViewPr>
    <p:cSldViewPr snapToGrid="0">
      <p:cViewPr varScale="1">
        <p:scale>
          <a:sx n="86" d="100"/>
          <a:sy n="86" d="100"/>
        </p:scale>
        <p:origin x="70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62917-09F0-49E9-81D0-5E28A9ABEE7A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C4960-B90E-4473-8540-6C98B7F00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92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A4F46-6B02-43CB-BFDD-B58409290EBF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5ADB3-3955-4BF2-807C-FB67A28C210C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2D53F-D75C-41F3-8E19-F0A01F0CCB89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43FF6-08D8-4092-91E5-B1BB014DD260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9CBD-CE3F-43F2-975A-49133F161702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76734-AC91-4C7F-AA8C-2F97800F82CB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E1BC9-7126-41F7-9067-6DDF6DEFFEAF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B2494-D0AF-4B99-9344-8D733A3F3890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F7798-86B0-4B1F-A2BA-36315C33837F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9769A-5AF8-49F0-A162-B65C1EB9C0CC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6EB90-20D6-4A0D-8899-6614E2CC63FE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AE56-D184-403A-916E-045A09B8423E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5D11-EC56-4253-A345-7D5C3114EF42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73FC-FE6A-4640-B84E-80E0989B9B9C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180EB-524E-4665-AE0B-A5F18A52DB42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D71AB-9DDE-4A72-9313-70B786C7A374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1A7AD-8C7B-41C9-B6B1-39078324B74F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D212728-4C72-44A4-9227-30D51445B33C}" type="datetime1">
              <a:rPr lang="en-US" smtClean="0"/>
              <a:t>3/9/2021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1384658" y="2398047"/>
            <a:ext cx="965645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7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Bookman Old Style" panose="02050604050505020204" pitchFamily="18" charset="0"/>
              </a:rPr>
              <a:t>DENEY TASARIMI</a:t>
            </a:r>
          </a:p>
        </p:txBody>
      </p:sp>
      <p:sp>
        <p:nvSpPr>
          <p:cNvPr id="5" name="Metin kutusu 4"/>
          <p:cNvSpPr txBox="1"/>
          <p:nvPr/>
        </p:nvSpPr>
        <p:spPr>
          <a:xfrm>
            <a:off x="4152860" y="3833590"/>
            <a:ext cx="412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RÜMEYSA NAZLİ</a:t>
            </a:r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1131451" cy="601608"/>
          </a:xfrm>
        </p:spPr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420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/>
          <p:cNvSpPr txBox="1"/>
          <p:nvPr/>
        </p:nvSpPr>
        <p:spPr>
          <a:xfrm>
            <a:off x="8029905" y="1155228"/>
            <a:ext cx="374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>
              <a:latin typeface="Bookman Old Style" panose="02050604050505020204" pitchFamily="18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9" y="101957"/>
            <a:ext cx="7697983" cy="1053271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8" y="1339893"/>
            <a:ext cx="7697983" cy="5373102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8292662" y="2456783"/>
            <a:ext cx="34789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ookman Old Style" panose="02050604050505020204" pitchFamily="18" charset="0"/>
              </a:rPr>
              <a:t>R üzerinden yaptığımız kutu grafiğine göre </a:t>
            </a:r>
            <a:r>
              <a:rPr lang="tr-TR" dirty="0" err="1">
                <a:latin typeface="Bookman Old Style" panose="02050604050505020204" pitchFamily="18" charset="0"/>
              </a:rPr>
              <a:t>Antidepresan</a:t>
            </a:r>
            <a:r>
              <a:rPr lang="tr-TR" dirty="0">
                <a:latin typeface="Bookman Old Style" panose="02050604050505020204" pitchFamily="18" charset="0"/>
              </a:rPr>
              <a:t>, Antidepresan2 ve Duygu  durum düzenleyici kullanan hastaların depresyon skorlarında ilaçların arasında fark yaratacak bir değişim yoktur.  </a:t>
            </a:r>
          </a:p>
          <a:p>
            <a:r>
              <a:rPr lang="tr-TR" dirty="0">
                <a:latin typeface="Bookman Old Style" panose="02050604050505020204" pitchFamily="18" charset="0"/>
              </a:rPr>
              <a:t>Ancak </a:t>
            </a:r>
            <a:r>
              <a:rPr lang="tr-TR" dirty="0" err="1">
                <a:latin typeface="Bookman Old Style" panose="02050604050505020204" pitchFamily="18" charset="0"/>
              </a:rPr>
              <a:t>Placebo</a:t>
            </a:r>
            <a:r>
              <a:rPr lang="tr-TR" dirty="0">
                <a:latin typeface="Bookman Old Style" panose="02050604050505020204" pitchFamily="18" charset="0"/>
              </a:rPr>
              <a:t> kullanan hastaların depresyon skorları oldukça düşmüştür.</a:t>
            </a:r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14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19" y="1933903"/>
            <a:ext cx="5857771" cy="714704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143" y="3069020"/>
            <a:ext cx="6374721" cy="1944413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1114094" y="1933903"/>
            <a:ext cx="36050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ookman Old Style" panose="02050604050505020204" pitchFamily="18" charset="0"/>
              </a:rPr>
              <a:t>R üzerinden yaptığımız </a:t>
            </a:r>
            <a:r>
              <a:rPr lang="tr-TR" dirty="0" err="1">
                <a:latin typeface="Bookman Old Style" panose="02050604050505020204" pitchFamily="18" charset="0"/>
              </a:rPr>
              <a:t>Anova</a:t>
            </a:r>
            <a:r>
              <a:rPr lang="tr-TR" dirty="0">
                <a:latin typeface="Bookman Old Style" panose="02050604050505020204" pitchFamily="18" charset="0"/>
              </a:rPr>
              <a:t> tablosuna göre depresyon derecesi ve hasta değişkenleri anlamsız; buna karşılık ilaç türü anlamlı çıkmıştır. </a:t>
            </a:r>
          </a:p>
          <a:p>
            <a:r>
              <a:rPr lang="tr-TR" dirty="0">
                <a:latin typeface="Bookman Old Style" panose="02050604050505020204" pitchFamily="18" charset="0"/>
              </a:rPr>
              <a:t>Yani; önceden de söylediğimiz gibi depresyon skoru üzerinde etkisi olan tek değişken ilaç türüdür. Diğer değişkenler depresyon skorunu etkilemez.</a:t>
            </a:r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55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861848" y="234642"/>
            <a:ext cx="1065749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40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</a:rPr>
              <a:t>TEKRARLI LATİN KARE DÜZENLER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48" y="942528"/>
            <a:ext cx="2942897" cy="5859361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Metin kutusu 4"/>
          <p:cNvSpPr txBox="1"/>
          <p:nvPr/>
        </p:nvSpPr>
        <p:spPr>
          <a:xfrm>
            <a:off x="5276820" y="1412495"/>
            <a:ext cx="600140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Bookman Old Style" panose="02050604050505020204" pitchFamily="18" charset="0"/>
              </a:rPr>
              <a:t>Romatoid</a:t>
            </a:r>
            <a:r>
              <a:rPr lang="tr-TR" dirty="0">
                <a:latin typeface="Bookman Old Style" panose="02050604050505020204" pitchFamily="18" charset="0"/>
              </a:rPr>
              <a:t> </a:t>
            </a:r>
            <a:r>
              <a:rPr lang="tr-TR" dirty="0" err="1">
                <a:latin typeface="Bookman Old Style" panose="02050604050505020204" pitchFamily="18" charset="0"/>
              </a:rPr>
              <a:t>artrit</a:t>
            </a:r>
            <a:r>
              <a:rPr lang="tr-TR" dirty="0">
                <a:latin typeface="Bookman Old Style" panose="02050604050505020204" pitchFamily="18" charset="0"/>
              </a:rPr>
              <a:t> tedavisi alan kadın hastaların depresyon derecelerine göre 4 gruba dağıtıldığı bir çalışmada, A:Plasebo, B:Antidepresan 1, C:Antidepresan 2, D:Duygu durum düzenleyici olmak üzere hastaların BECK</a:t>
            </a:r>
            <a:r>
              <a:rPr lang="tr-TR" baseline="30000" dirty="0">
                <a:latin typeface="Bookman Old Style" panose="02050604050505020204" pitchFamily="18" charset="0"/>
              </a:rPr>
              <a:t>*</a:t>
            </a:r>
            <a:r>
              <a:rPr lang="tr-TR" dirty="0">
                <a:latin typeface="Bookman Old Style" panose="02050604050505020204" pitchFamily="18" charset="0"/>
              </a:rPr>
              <a:t> depresyon skorları üzerine, duygu durum dengeleyici ve </a:t>
            </a:r>
            <a:r>
              <a:rPr lang="tr-TR" dirty="0" err="1">
                <a:latin typeface="Bookman Old Style" panose="02050604050505020204" pitchFamily="18" charset="0"/>
              </a:rPr>
              <a:t>antidepresan</a:t>
            </a:r>
            <a:r>
              <a:rPr lang="tr-TR" dirty="0">
                <a:latin typeface="Bookman Old Style" panose="02050604050505020204" pitchFamily="18" charset="0"/>
              </a:rPr>
              <a:t> ilaçlarının etkileri inceleniyor. İlaçlar standart dozda veriliyor ve tedavi sonunda değerlendirmeyi yapan hekim hangi hastanın hangi ilacı aldığını bilmiyor. </a:t>
            </a:r>
          </a:p>
          <a:p>
            <a:r>
              <a:rPr lang="tr-TR" sz="1400" b="1" dirty="0">
                <a:latin typeface="Bookman Old Style" panose="02050604050505020204" pitchFamily="18" charset="0"/>
              </a:rPr>
              <a:t>(</a:t>
            </a:r>
            <a:r>
              <a:rPr lang="tr-TR" sz="1600" b="1" baseline="30000" dirty="0">
                <a:latin typeface="Bookman Old Style" panose="02050604050505020204" pitchFamily="18" charset="0"/>
              </a:rPr>
              <a:t>* </a:t>
            </a:r>
            <a:r>
              <a:rPr lang="en-US" sz="1400" b="1" dirty="0">
                <a:latin typeface="Bookman Old Style" panose="02050604050505020204" pitchFamily="18" charset="0"/>
              </a:rPr>
              <a:t>B</a:t>
            </a:r>
            <a:r>
              <a:rPr lang="tr-TR" sz="1400" b="1" dirty="0">
                <a:latin typeface="Bookman Old Style" panose="02050604050505020204" pitchFamily="18" charset="0"/>
              </a:rPr>
              <a:t>ECK</a:t>
            </a:r>
            <a:r>
              <a:rPr lang="en-US" sz="1400" b="1" dirty="0">
                <a:latin typeface="Bookman Old Style" panose="02050604050505020204" pitchFamily="18" charset="0"/>
              </a:rPr>
              <a:t> </a:t>
            </a:r>
            <a:r>
              <a:rPr lang="en-US" sz="1400" b="1" dirty="0" err="1">
                <a:latin typeface="Bookman Old Style" panose="02050604050505020204" pitchFamily="18" charset="0"/>
              </a:rPr>
              <a:t>Depresyon</a:t>
            </a:r>
            <a:r>
              <a:rPr lang="en-US" sz="1400" b="1" dirty="0">
                <a:latin typeface="Bookman Old Style" panose="02050604050505020204" pitchFamily="18" charset="0"/>
              </a:rPr>
              <a:t> </a:t>
            </a:r>
            <a:r>
              <a:rPr lang="en-US" sz="1400" b="1" dirty="0" err="1">
                <a:latin typeface="Bookman Old Style" panose="02050604050505020204" pitchFamily="18" charset="0"/>
              </a:rPr>
              <a:t>Ölçeği</a:t>
            </a:r>
            <a:r>
              <a:rPr lang="en-US" sz="1400" dirty="0">
                <a:latin typeface="Bookman Old Style" panose="02050604050505020204" pitchFamily="18" charset="0"/>
              </a:rPr>
              <a:t> (BDI) Dr. Aaron T. Beck </a:t>
            </a:r>
            <a:r>
              <a:rPr lang="en-US" sz="1400" dirty="0" err="1">
                <a:latin typeface="Bookman Old Style" panose="02050604050505020204" pitchFamily="18" charset="0"/>
              </a:rPr>
              <a:t>tarafından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yaratılmış</a:t>
            </a:r>
            <a:r>
              <a:rPr lang="en-US" sz="1400" dirty="0">
                <a:latin typeface="Bookman Old Style" panose="02050604050505020204" pitchFamily="18" charset="0"/>
              </a:rPr>
              <a:t>, </a:t>
            </a:r>
            <a:r>
              <a:rPr lang="en-US" sz="1400" dirty="0" err="1">
                <a:latin typeface="Bookman Old Style" panose="02050604050505020204" pitchFamily="18" charset="0"/>
              </a:rPr>
              <a:t>çoktan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seçmeli</a:t>
            </a:r>
            <a:r>
              <a:rPr lang="en-US" sz="1400" dirty="0">
                <a:latin typeface="Bookman Old Style" panose="02050604050505020204" pitchFamily="18" charset="0"/>
              </a:rPr>
              <a:t> 21 </a:t>
            </a:r>
            <a:r>
              <a:rPr lang="en-US" sz="1400" dirty="0" err="1">
                <a:latin typeface="Bookman Old Style" panose="02050604050505020204" pitchFamily="18" charset="0"/>
              </a:rPr>
              <a:t>soruluk</a:t>
            </a:r>
            <a:r>
              <a:rPr lang="en-US" sz="1400" dirty="0">
                <a:latin typeface="Bookman Old Style" panose="02050604050505020204" pitchFamily="18" charset="0"/>
              </a:rPr>
              <a:t>, </a:t>
            </a:r>
            <a:r>
              <a:rPr lang="en-US" sz="1400" dirty="0" err="1">
                <a:latin typeface="Bookman Old Style" panose="02050604050505020204" pitchFamily="18" charset="0"/>
              </a:rPr>
              <a:t>depresyonun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şiddetini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ölçmekte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kullanılan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bir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araçtır</a:t>
            </a:r>
            <a:r>
              <a:rPr lang="en-US" sz="1400" dirty="0">
                <a:latin typeface="Bookman Old Style" panose="02050604050505020204" pitchFamily="18" charset="0"/>
              </a:rPr>
              <a:t>. </a:t>
            </a:r>
            <a:r>
              <a:rPr lang="tr-TR" sz="1400" dirty="0">
                <a:latin typeface="Bookman Old Style" panose="02050604050505020204" pitchFamily="18" charset="0"/>
              </a:rPr>
              <a:t>)</a:t>
            </a:r>
            <a:endParaRPr lang="en-US" sz="1400" dirty="0">
              <a:latin typeface="Bookman Old Style" panose="02050604050505020204" pitchFamily="18" charset="0"/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6190593" y="4921148"/>
            <a:ext cx="468761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Bookman Old Style" panose="02050604050505020204" pitchFamily="18" charset="0"/>
              </a:rPr>
              <a:t>Depresyon</a:t>
            </a:r>
            <a:r>
              <a:rPr lang="en-US" sz="1400" b="1" dirty="0">
                <a:latin typeface="Bookman Old Style" panose="02050604050505020204" pitchFamily="18" charset="0"/>
              </a:rPr>
              <a:t> </a:t>
            </a:r>
            <a:r>
              <a:rPr lang="en-US" sz="1400" b="1" dirty="0" err="1">
                <a:latin typeface="Bookman Old Style" panose="02050604050505020204" pitchFamily="18" charset="0"/>
              </a:rPr>
              <a:t>derecesi</a:t>
            </a:r>
            <a:r>
              <a:rPr lang="tr-TR" sz="1400" b="1" dirty="0">
                <a:latin typeface="Bookman Old Style" panose="02050604050505020204" pitchFamily="18" charset="0"/>
              </a:rPr>
              <a:t>              </a:t>
            </a:r>
            <a:r>
              <a:rPr lang="en-US" sz="1400" b="1" dirty="0" err="1">
                <a:latin typeface="Bookman Old Style" panose="02050604050505020204" pitchFamily="18" charset="0"/>
              </a:rPr>
              <a:t>Toplam</a:t>
            </a:r>
            <a:r>
              <a:rPr lang="en-US" sz="1400" b="1" dirty="0">
                <a:latin typeface="Bookman Old Style" panose="02050604050505020204" pitchFamily="18" charset="0"/>
              </a:rPr>
              <a:t> </a:t>
            </a:r>
            <a:endParaRPr lang="tr-TR" sz="1400" b="1" dirty="0">
              <a:latin typeface="Bookman Old Style" panose="02050604050505020204" pitchFamily="18" charset="0"/>
            </a:endParaRPr>
          </a:p>
          <a:p>
            <a:r>
              <a:rPr lang="tr-TR" sz="1400" dirty="0">
                <a:latin typeface="Bookman Old Style" panose="02050604050505020204" pitchFamily="18" charset="0"/>
              </a:rPr>
              <a:t>-</a:t>
            </a:r>
            <a:r>
              <a:rPr lang="en-US" sz="1400" dirty="0">
                <a:latin typeface="Bookman Old Style" panose="02050604050505020204" pitchFamily="18" charset="0"/>
              </a:rPr>
              <a:t>Minimal </a:t>
            </a:r>
            <a:r>
              <a:rPr lang="en-US" sz="1400" dirty="0" err="1">
                <a:latin typeface="Bookman Old Style" panose="02050604050505020204" pitchFamily="18" charset="0"/>
              </a:rPr>
              <a:t>depresyon</a:t>
            </a:r>
            <a:r>
              <a:rPr lang="tr-TR" sz="1400" dirty="0">
                <a:latin typeface="Bookman Old Style" panose="02050604050505020204" pitchFamily="18" charset="0"/>
              </a:rPr>
              <a:t>(1)             </a:t>
            </a:r>
            <a:r>
              <a:rPr lang="en-US" sz="1400" dirty="0">
                <a:latin typeface="Bookman Old Style" panose="02050604050505020204" pitchFamily="18" charset="0"/>
              </a:rPr>
              <a:t>0-9 </a:t>
            </a:r>
            <a:endParaRPr lang="tr-TR" sz="1400" dirty="0">
              <a:latin typeface="Bookman Old Style" panose="02050604050505020204" pitchFamily="18" charset="0"/>
            </a:endParaRPr>
          </a:p>
          <a:p>
            <a:r>
              <a:rPr lang="tr-TR" sz="1400" dirty="0">
                <a:latin typeface="Bookman Old Style" panose="02050604050505020204" pitchFamily="18" charset="0"/>
              </a:rPr>
              <a:t>-</a:t>
            </a:r>
            <a:r>
              <a:rPr lang="en-US" sz="1400" dirty="0" err="1">
                <a:latin typeface="Bookman Old Style" panose="02050604050505020204" pitchFamily="18" charset="0"/>
              </a:rPr>
              <a:t>Hafif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depresyon</a:t>
            </a:r>
            <a:r>
              <a:rPr lang="tr-TR" sz="1400" dirty="0">
                <a:latin typeface="Bookman Old Style" panose="02050604050505020204" pitchFamily="18" charset="0"/>
              </a:rPr>
              <a:t>(2)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tr-TR" sz="1400" dirty="0">
                <a:latin typeface="Bookman Old Style" panose="02050604050505020204" pitchFamily="18" charset="0"/>
              </a:rPr>
              <a:t>               </a:t>
            </a:r>
            <a:r>
              <a:rPr lang="en-US" sz="1400" dirty="0">
                <a:latin typeface="Bookman Old Style" panose="02050604050505020204" pitchFamily="18" charset="0"/>
              </a:rPr>
              <a:t>10-16 </a:t>
            </a:r>
            <a:endParaRPr lang="tr-TR" sz="1400" dirty="0">
              <a:latin typeface="Bookman Old Style" panose="02050604050505020204" pitchFamily="18" charset="0"/>
            </a:endParaRPr>
          </a:p>
          <a:p>
            <a:r>
              <a:rPr lang="tr-TR" sz="1400" dirty="0">
                <a:latin typeface="Bookman Old Style" panose="02050604050505020204" pitchFamily="18" charset="0"/>
              </a:rPr>
              <a:t>-</a:t>
            </a:r>
            <a:r>
              <a:rPr lang="en-US" sz="1400" dirty="0" err="1">
                <a:latin typeface="Bookman Old Style" panose="02050604050505020204" pitchFamily="18" charset="0"/>
              </a:rPr>
              <a:t>Orta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depresyon</a:t>
            </a:r>
            <a:r>
              <a:rPr lang="tr-TR" sz="1400" dirty="0">
                <a:latin typeface="Bookman Old Style" panose="02050604050505020204" pitchFamily="18" charset="0"/>
              </a:rPr>
              <a:t>(3)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tr-TR" sz="1400" dirty="0">
                <a:latin typeface="Bookman Old Style" panose="02050604050505020204" pitchFamily="18" charset="0"/>
              </a:rPr>
              <a:t>                </a:t>
            </a:r>
            <a:r>
              <a:rPr lang="en-US" sz="1400" dirty="0">
                <a:latin typeface="Bookman Old Style" panose="02050604050505020204" pitchFamily="18" charset="0"/>
              </a:rPr>
              <a:t>17-29 </a:t>
            </a:r>
            <a:endParaRPr lang="tr-TR" sz="1400" dirty="0">
              <a:latin typeface="Bookman Old Style" panose="02050604050505020204" pitchFamily="18" charset="0"/>
            </a:endParaRPr>
          </a:p>
          <a:p>
            <a:r>
              <a:rPr lang="tr-TR" sz="1400" dirty="0">
                <a:latin typeface="Bookman Old Style" panose="02050604050505020204" pitchFamily="18" charset="0"/>
              </a:rPr>
              <a:t>-</a:t>
            </a:r>
            <a:r>
              <a:rPr lang="en-US" sz="1400" dirty="0" err="1">
                <a:latin typeface="Bookman Old Style" panose="02050604050505020204" pitchFamily="18" charset="0"/>
              </a:rPr>
              <a:t>Şiddetli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depresyon</a:t>
            </a:r>
            <a:r>
              <a:rPr lang="tr-TR" sz="1400" dirty="0">
                <a:latin typeface="Bookman Old Style" panose="02050604050505020204" pitchFamily="18" charset="0"/>
              </a:rPr>
              <a:t>(4)            </a:t>
            </a:r>
            <a:r>
              <a:rPr lang="en-US" sz="1400" dirty="0">
                <a:latin typeface="Bookman Old Style" panose="02050604050505020204" pitchFamily="18" charset="0"/>
              </a:rPr>
              <a:t>30-63 </a:t>
            </a:r>
            <a:r>
              <a:rPr lang="tr-TR" sz="1400" dirty="0">
                <a:latin typeface="Bookman Old Style" panose="02050604050505020204" pitchFamily="18" charset="0"/>
              </a:rPr>
              <a:t> </a:t>
            </a:r>
            <a:endParaRPr lang="en-US" sz="14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207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Metin kutusu 3"/>
          <p:cNvSpPr txBox="1"/>
          <p:nvPr/>
        </p:nvSpPr>
        <p:spPr>
          <a:xfrm>
            <a:off x="2837794" y="2803963"/>
            <a:ext cx="7083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latin typeface="Bookman Old Style" panose="02050604050505020204" pitchFamily="18" charset="0"/>
              </a:rPr>
              <a:t>H0: 4 ilaç türü arasında anlamlı bir fark vardır.</a:t>
            </a:r>
          </a:p>
          <a:p>
            <a:r>
              <a:rPr lang="tr-TR" sz="2000" b="1" dirty="0">
                <a:latin typeface="Bookman Old Style" panose="02050604050505020204" pitchFamily="18" charset="0"/>
              </a:rPr>
              <a:t>H1: 4 ilaç türü arasında anlamlı bir fark yoktur.</a:t>
            </a:r>
          </a:p>
          <a:p>
            <a:endParaRPr lang="en-US" sz="2000" b="1" dirty="0">
              <a:latin typeface="Bookman Old Style" panose="02050604050505020204" pitchFamily="18" charset="0"/>
            </a:endParaRPr>
          </a:p>
        </p:txBody>
      </p:sp>
      <p:pic>
        <p:nvPicPr>
          <p:cNvPr id="5" name="Resim 4" descr="İran’ın dört yeni ilacı görücüye çıktı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43" y="3735544"/>
            <a:ext cx="3690900" cy="184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2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20" y="440267"/>
            <a:ext cx="4666486" cy="5503333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291" y="1310745"/>
            <a:ext cx="4324350" cy="3762375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01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66" y="1041928"/>
            <a:ext cx="6122729" cy="4300009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391" y="1041928"/>
            <a:ext cx="4515009" cy="4300009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837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49" y="582384"/>
            <a:ext cx="7201751" cy="3701521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Metin kutusu 3"/>
          <p:cNvSpPr txBox="1"/>
          <p:nvPr/>
        </p:nvSpPr>
        <p:spPr>
          <a:xfrm>
            <a:off x="1073369" y="4523104"/>
            <a:ext cx="10016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ookman Old Style" panose="02050604050505020204" pitchFamily="18" charset="0"/>
              </a:rPr>
              <a:t>Burada ilaç türünün </a:t>
            </a:r>
            <a:r>
              <a:rPr lang="tr-TR" dirty="0" err="1">
                <a:latin typeface="Bookman Old Style" panose="02050604050505020204" pitchFamily="18" charset="0"/>
              </a:rPr>
              <a:t>sing</a:t>
            </a:r>
            <a:r>
              <a:rPr lang="tr-TR" dirty="0">
                <a:latin typeface="Bookman Old Style" panose="02050604050505020204" pitchFamily="18" charset="0"/>
              </a:rPr>
              <a:t> değeri 0.000 bulunmuştur. 0.05’ten küçük olduğu için depresyon skoru ile arasında anlamlı fark vardır diyebiliriz. Yani; kullanılan ilaç türleri depresyon skorlarını etkilemektedir. </a:t>
            </a:r>
          </a:p>
          <a:p>
            <a:r>
              <a:rPr lang="tr-TR" dirty="0">
                <a:latin typeface="Bookman Old Style" panose="02050604050505020204" pitchFamily="18" charset="0"/>
              </a:rPr>
              <a:t>Depresyon derecesi ve </a:t>
            </a:r>
            <a:r>
              <a:rPr lang="tr-TR" dirty="0" err="1">
                <a:latin typeface="Bookman Old Style" panose="02050604050505020204" pitchFamily="18" charset="0"/>
              </a:rPr>
              <a:t>hastano</a:t>
            </a:r>
            <a:r>
              <a:rPr lang="tr-TR" dirty="0">
                <a:latin typeface="Bookman Old Style" panose="02050604050505020204" pitchFamily="18" charset="0"/>
              </a:rPr>
              <a:t> depresyon skorunu etkilememektedir.</a:t>
            </a:r>
          </a:p>
        </p:txBody>
      </p:sp>
      <p:sp>
        <p:nvSpPr>
          <p:cNvPr id="5" name="Patlama 1 4"/>
          <p:cNvSpPr/>
          <p:nvPr/>
        </p:nvSpPr>
        <p:spPr>
          <a:xfrm>
            <a:off x="8387915" y="2433144"/>
            <a:ext cx="829658" cy="762000"/>
          </a:xfrm>
          <a:prstGeom prst="irregularSeal1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92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4" y="799043"/>
            <a:ext cx="7527788" cy="5212291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Metin kutusu 3"/>
          <p:cNvSpPr txBox="1"/>
          <p:nvPr/>
        </p:nvSpPr>
        <p:spPr>
          <a:xfrm>
            <a:off x="7966844" y="1789361"/>
            <a:ext cx="374168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700" dirty="0">
                <a:latin typeface="Bookman Old Style" panose="02050604050505020204" pitchFamily="18" charset="0"/>
              </a:rPr>
              <a:t>*</a:t>
            </a:r>
            <a:r>
              <a:rPr lang="tr-TR" sz="1700" dirty="0" err="1">
                <a:latin typeface="Bookman Old Style" panose="02050604050505020204" pitchFamily="18" charset="0"/>
              </a:rPr>
              <a:t>Placebo</a:t>
            </a:r>
            <a:r>
              <a:rPr lang="tr-TR" sz="1700" dirty="0">
                <a:latin typeface="Bookman Old Style" panose="02050604050505020204" pitchFamily="18" charset="0"/>
              </a:rPr>
              <a:t>, Duygu durum düzen. ve Antidepresan2 arasında anlamlı bir farklılık vardır. </a:t>
            </a:r>
          </a:p>
          <a:p>
            <a:r>
              <a:rPr lang="tr-TR" sz="1700" dirty="0">
                <a:latin typeface="Bookman Old Style" panose="02050604050505020204" pitchFamily="18" charset="0"/>
              </a:rPr>
              <a:t>*</a:t>
            </a:r>
            <a:r>
              <a:rPr lang="tr-TR" sz="1700" dirty="0" err="1">
                <a:latin typeface="Bookman Old Style" panose="02050604050505020204" pitchFamily="18" charset="0"/>
              </a:rPr>
              <a:t>Antidepresan</a:t>
            </a:r>
            <a:r>
              <a:rPr lang="tr-TR" sz="1700" dirty="0">
                <a:latin typeface="Bookman Old Style" panose="02050604050505020204" pitchFamily="18" charset="0"/>
              </a:rPr>
              <a:t> ile duygu durum düzenleyici arasında anlamlı bir fark vardır.</a:t>
            </a:r>
          </a:p>
          <a:p>
            <a:r>
              <a:rPr lang="tr-TR" sz="1700" dirty="0">
                <a:latin typeface="Bookman Old Style" panose="02050604050505020204" pitchFamily="18" charset="0"/>
              </a:rPr>
              <a:t>*Antidepresan2 ile </a:t>
            </a:r>
            <a:r>
              <a:rPr lang="tr-TR" sz="1700" dirty="0" err="1">
                <a:latin typeface="Bookman Old Style" panose="02050604050505020204" pitchFamily="18" charset="0"/>
              </a:rPr>
              <a:t>placebo</a:t>
            </a:r>
            <a:r>
              <a:rPr lang="tr-TR" sz="1700" dirty="0">
                <a:latin typeface="Bookman Old Style" panose="02050604050505020204" pitchFamily="18" charset="0"/>
              </a:rPr>
              <a:t> ve duygu durum düzenleyici arasında anlamlı bir fark vardır.</a:t>
            </a:r>
          </a:p>
          <a:p>
            <a:r>
              <a:rPr lang="tr-TR" sz="1700" dirty="0">
                <a:latin typeface="Bookman Old Style" panose="02050604050505020204" pitchFamily="18" charset="0"/>
              </a:rPr>
              <a:t>*Duygu durum düzenleyici ile diğer üç ilaç türü arasında anlamlı farklılık vardır.     </a:t>
            </a:r>
          </a:p>
        </p:txBody>
      </p:sp>
    </p:spTree>
    <p:extLst>
      <p:ext uri="{BB962C8B-B14F-4D97-AF65-F5344CB8AC3E}">
        <p14:creationId xmlns:p14="http://schemas.microsoft.com/office/powerpoint/2010/main" val="827360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23" y="1328333"/>
            <a:ext cx="7956076" cy="2562369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381" y="4372194"/>
            <a:ext cx="6542453" cy="102958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42" y="189502"/>
            <a:ext cx="3379342" cy="653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69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347" y="431470"/>
            <a:ext cx="6293752" cy="85199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167" y="1681163"/>
            <a:ext cx="7362113" cy="238587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1073369" y="4523104"/>
            <a:ext cx="100163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ookman Old Style" panose="02050604050505020204" pitchFamily="18" charset="0"/>
              </a:rPr>
              <a:t>R üzerinden yaptığımız ANOVA tablosuna göre ilaç türünün </a:t>
            </a:r>
            <a:r>
              <a:rPr lang="tr-TR" dirty="0" err="1">
                <a:latin typeface="Bookman Old Style" panose="02050604050505020204" pitchFamily="18" charset="0"/>
              </a:rPr>
              <a:t>sing</a:t>
            </a:r>
            <a:r>
              <a:rPr lang="tr-TR" dirty="0">
                <a:latin typeface="Bookman Old Style" panose="02050604050505020204" pitchFamily="18" charset="0"/>
              </a:rPr>
              <a:t> değeri 0.000&lt;0.05 bulunmuştur. 0.05’ten küçük olduğu için depresyon skoru ile arasında anlamlı fark vardır diyebiliriz. Yani; kullanılan ilaç türleri depresyon skorlarını etkilemektedir. </a:t>
            </a:r>
          </a:p>
          <a:p>
            <a:r>
              <a:rPr lang="tr-TR" dirty="0">
                <a:latin typeface="Bookman Old Style" panose="02050604050505020204" pitchFamily="18" charset="0"/>
              </a:rPr>
              <a:t>Depresyon derecesi ve hasta depresyon skorunu etkilememektedir. Yani; SPSS ile yaptığımız analizler aynıdır.</a:t>
            </a:r>
          </a:p>
        </p:txBody>
      </p:sp>
    </p:spTree>
    <p:extLst>
      <p:ext uri="{BB962C8B-B14F-4D97-AF65-F5344CB8AC3E}">
        <p14:creationId xmlns:p14="http://schemas.microsoft.com/office/powerpoint/2010/main" val="1284375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861848" y="234642"/>
            <a:ext cx="1065749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40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</a:rPr>
              <a:t>LATİN KARE DÜZENLER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48" y="1385066"/>
            <a:ext cx="3902104" cy="4532258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5297215" y="1385066"/>
            <a:ext cx="600140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Bookman Old Style" panose="02050604050505020204" pitchFamily="18" charset="0"/>
              </a:rPr>
              <a:t>Romatoid</a:t>
            </a:r>
            <a:r>
              <a:rPr lang="tr-TR" dirty="0">
                <a:latin typeface="Bookman Old Style" panose="02050604050505020204" pitchFamily="18" charset="0"/>
              </a:rPr>
              <a:t> </a:t>
            </a:r>
            <a:r>
              <a:rPr lang="tr-TR" dirty="0" err="1">
                <a:latin typeface="Bookman Old Style" panose="02050604050505020204" pitchFamily="18" charset="0"/>
              </a:rPr>
              <a:t>artrit</a:t>
            </a:r>
            <a:r>
              <a:rPr lang="tr-TR" dirty="0">
                <a:latin typeface="Bookman Old Style" panose="02050604050505020204" pitchFamily="18" charset="0"/>
              </a:rPr>
              <a:t> tedavisi alan kadın hastaların depresyon derecelerine göre 4 gruba dağıtıldığı bir çalışmada, A:Plasebo, B:Antidepresan 1, C:Antidepresan 2, D:Duygu durum düzenleyici olmak üzere hastaların BECK</a:t>
            </a:r>
            <a:r>
              <a:rPr lang="tr-TR" baseline="30000" dirty="0">
                <a:latin typeface="Bookman Old Style" panose="02050604050505020204" pitchFamily="18" charset="0"/>
              </a:rPr>
              <a:t>*</a:t>
            </a:r>
            <a:r>
              <a:rPr lang="tr-TR" dirty="0">
                <a:latin typeface="Bookman Old Style" panose="02050604050505020204" pitchFamily="18" charset="0"/>
              </a:rPr>
              <a:t> depresyon skorları üzerine, duygu durum dengeleyici ve </a:t>
            </a:r>
            <a:r>
              <a:rPr lang="tr-TR" dirty="0" err="1">
                <a:latin typeface="Bookman Old Style" panose="02050604050505020204" pitchFamily="18" charset="0"/>
              </a:rPr>
              <a:t>antidepresan</a:t>
            </a:r>
            <a:r>
              <a:rPr lang="tr-TR" dirty="0">
                <a:latin typeface="Bookman Old Style" panose="02050604050505020204" pitchFamily="18" charset="0"/>
              </a:rPr>
              <a:t> ilaçlarının etkileri inceleniyor. İlaçlar standart dozda veriliyor ve tedavi sonunda değerlendirmeyi yapan hekim hangi hastanın hangi ilacı aldığını bilmiyor. </a:t>
            </a:r>
          </a:p>
          <a:p>
            <a:r>
              <a:rPr lang="tr-TR" sz="1400" b="1" dirty="0">
                <a:latin typeface="Bookman Old Style" panose="02050604050505020204" pitchFamily="18" charset="0"/>
              </a:rPr>
              <a:t>(</a:t>
            </a:r>
            <a:r>
              <a:rPr lang="tr-TR" sz="1600" b="1" baseline="30000" dirty="0">
                <a:latin typeface="Bookman Old Style" panose="02050604050505020204" pitchFamily="18" charset="0"/>
              </a:rPr>
              <a:t>* </a:t>
            </a:r>
            <a:r>
              <a:rPr lang="en-US" sz="1400" b="1" dirty="0">
                <a:latin typeface="Bookman Old Style" panose="02050604050505020204" pitchFamily="18" charset="0"/>
              </a:rPr>
              <a:t>B</a:t>
            </a:r>
            <a:r>
              <a:rPr lang="tr-TR" sz="1400" b="1" dirty="0">
                <a:latin typeface="Bookman Old Style" panose="02050604050505020204" pitchFamily="18" charset="0"/>
              </a:rPr>
              <a:t>ECK</a:t>
            </a:r>
            <a:r>
              <a:rPr lang="en-US" sz="1400" b="1" dirty="0">
                <a:latin typeface="Bookman Old Style" panose="02050604050505020204" pitchFamily="18" charset="0"/>
              </a:rPr>
              <a:t> </a:t>
            </a:r>
            <a:r>
              <a:rPr lang="en-US" sz="1400" b="1" dirty="0" err="1">
                <a:latin typeface="Bookman Old Style" panose="02050604050505020204" pitchFamily="18" charset="0"/>
              </a:rPr>
              <a:t>Depresyon</a:t>
            </a:r>
            <a:r>
              <a:rPr lang="en-US" sz="1400" b="1" dirty="0">
                <a:latin typeface="Bookman Old Style" panose="02050604050505020204" pitchFamily="18" charset="0"/>
              </a:rPr>
              <a:t> </a:t>
            </a:r>
            <a:r>
              <a:rPr lang="en-US" sz="1400" b="1" dirty="0" err="1">
                <a:latin typeface="Bookman Old Style" panose="02050604050505020204" pitchFamily="18" charset="0"/>
              </a:rPr>
              <a:t>Ölçeği</a:t>
            </a:r>
            <a:r>
              <a:rPr lang="en-US" sz="1400" dirty="0">
                <a:latin typeface="Bookman Old Style" panose="02050604050505020204" pitchFamily="18" charset="0"/>
              </a:rPr>
              <a:t> (BDI) Dr. Aaron T. Beck </a:t>
            </a:r>
            <a:r>
              <a:rPr lang="en-US" sz="1400" dirty="0" err="1">
                <a:latin typeface="Bookman Old Style" panose="02050604050505020204" pitchFamily="18" charset="0"/>
              </a:rPr>
              <a:t>tarafından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yaratılmış</a:t>
            </a:r>
            <a:r>
              <a:rPr lang="en-US" sz="1400" dirty="0">
                <a:latin typeface="Bookman Old Style" panose="02050604050505020204" pitchFamily="18" charset="0"/>
              </a:rPr>
              <a:t>, </a:t>
            </a:r>
            <a:r>
              <a:rPr lang="en-US" sz="1400" dirty="0" err="1">
                <a:latin typeface="Bookman Old Style" panose="02050604050505020204" pitchFamily="18" charset="0"/>
              </a:rPr>
              <a:t>çoktan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seçmeli</a:t>
            </a:r>
            <a:r>
              <a:rPr lang="en-US" sz="1400" dirty="0">
                <a:latin typeface="Bookman Old Style" panose="02050604050505020204" pitchFamily="18" charset="0"/>
              </a:rPr>
              <a:t> 21 </a:t>
            </a:r>
            <a:r>
              <a:rPr lang="en-US" sz="1400" dirty="0" err="1">
                <a:latin typeface="Bookman Old Style" panose="02050604050505020204" pitchFamily="18" charset="0"/>
              </a:rPr>
              <a:t>soruluk</a:t>
            </a:r>
            <a:r>
              <a:rPr lang="en-US" sz="1400" dirty="0">
                <a:latin typeface="Bookman Old Style" panose="02050604050505020204" pitchFamily="18" charset="0"/>
              </a:rPr>
              <a:t>, </a:t>
            </a:r>
            <a:r>
              <a:rPr lang="en-US" sz="1400" dirty="0" err="1">
                <a:latin typeface="Bookman Old Style" panose="02050604050505020204" pitchFamily="18" charset="0"/>
              </a:rPr>
              <a:t>depresyonun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şiddetini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ölçmekte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kullanılan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bir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araçtır</a:t>
            </a:r>
            <a:r>
              <a:rPr lang="en-US" sz="1400" dirty="0">
                <a:latin typeface="Bookman Old Style" panose="02050604050505020204" pitchFamily="18" charset="0"/>
              </a:rPr>
              <a:t>. </a:t>
            </a:r>
            <a:r>
              <a:rPr lang="tr-TR" sz="1400" dirty="0">
                <a:latin typeface="Bookman Old Style" panose="02050604050505020204" pitchFamily="18" charset="0"/>
              </a:rPr>
              <a:t>)</a:t>
            </a:r>
            <a:endParaRPr lang="en-US" sz="1400" dirty="0">
              <a:latin typeface="Bookman Old Style" panose="02050604050505020204" pitchFamily="18" charset="0"/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6190593" y="4921148"/>
            <a:ext cx="468761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Bookman Old Style" panose="02050604050505020204" pitchFamily="18" charset="0"/>
              </a:rPr>
              <a:t>Depresyon</a:t>
            </a:r>
            <a:r>
              <a:rPr lang="en-US" sz="1400" b="1" dirty="0">
                <a:latin typeface="Bookman Old Style" panose="02050604050505020204" pitchFamily="18" charset="0"/>
              </a:rPr>
              <a:t> </a:t>
            </a:r>
            <a:r>
              <a:rPr lang="en-US" sz="1400" b="1" dirty="0" err="1">
                <a:latin typeface="Bookman Old Style" panose="02050604050505020204" pitchFamily="18" charset="0"/>
              </a:rPr>
              <a:t>derecesi</a:t>
            </a:r>
            <a:r>
              <a:rPr lang="tr-TR" sz="1400" b="1" dirty="0">
                <a:latin typeface="Bookman Old Style" panose="02050604050505020204" pitchFamily="18" charset="0"/>
              </a:rPr>
              <a:t>              </a:t>
            </a:r>
            <a:r>
              <a:rPr lang="en-US" sz="1400" b="1" dirty="0" err="1">
                <a:latin typeface="Bookman Old Style" panose="02050604050505020204" pitchFamily="18" charset="0"/>
              </a:rPr>
              <a:t>Toplam</a:t>
            </a:r>
            <a:r>
              <a:rPr lang="en-US" sz="1400" b="1" dirty="0">
                <a:latin typeface="Bookman Old Style" panose="02050604050505020204" pitchFamily="18" charset="0"/>
              </a:rPr>
              <a:t> </a:t>
            </a:r>
            <a:endParaRPr lang="tr-TR" sz="1400" b="1" dirty="0">
              <a:latin typeface="Bookman Old Style" panose="02050604050505020204" pitchFamily="18" charset="0"/>
            </a:endParaRPr>
          </a:p>
          <a:p>
            <a:r>
              <a:rPr lang="tr-TR" sz="1400" dirty="0">
                <a:latin typeface="Bookman Old Style" panose="02050604050505020204" pitchFamily="18" charset="0"/>
              </a:rPr>
              <a:t>-</a:t>
            </a:r>
            <a:r>
              <a:rPr lang="en-US" sz="1400" dirty="0">
                <a:latin typeface="Bookman Old Style" panose="02050604050505020204" pitchFamily="18" charset="0"/>
              </a:rPr>
              <a:t>Minimal </a:t>
            </a:r>
            <a:r>
              <a:rPr lang="en-US" sz="1400" dirty="0" err="1">
                <a:latin typeface="Bookman Old Style" panose="02050604050505020204" pitchFamily="18" charset="0"/>
              </a:rPr>
              <a:t>depresyon</a:t>
            </a:r>
            <a:r>
              <a:rPr lang="tr-TR" sz="1400" dirty="0">
                <a:latin typeface="Bookman Old Style" panose="02050604050505020204" pitchFamily="18" charset="0"/>
              </a:rPr>
              <a:t>(1)             </a:t>
            </a:r>
            <a:r>
              <a:rPr lang="en-US" sz="1400" dirty="0">
                <a:latin typeface="Bookman Old Style" panose="02050604050505020204" pitchFamily="18" charset="0"/>
              </a:rPr>
              <a:t>0-9 </a:t>
            </a:r>
            <a:endParaRPr lang="tr-TR" sz="1400" dirty="0">
              <a:latin typeface="Bookman Old Style" panose="02050604050505020204" pitchFamily="18" charset="0"/>
            </a:endParaRPr>
          </a:p>
          <a:p>
            <a:r>
              <a:rPr lang="tr-TR" sz="1400" dirty="0">
                <a:latin typeface="Bookman Old Style" panose="02050604050505020204" pitchFamily="18" charset="0"/>
              </a:rPr>
              <a:t>-</a:t>
            </a:r>
            <a:r>
              <a:rPr lang="en-US" sz="1400" dirty="0" err="1">
                <a:latin typeface="Bookman Old Style" panose="02050604050505020204" pitchFamily="18" charset="0"/>
              </a:rPr>
              <a:t>Hafif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depresyon</a:t>
            </a:r>
            <a:r>
              <a:rPr lang="tr-TR" sz="1400" dirty="0">
                <a:latin typeface="Bookman Old Style" panose="02050604050505020204" pitchFamily="18" charset="0"/>
              </a:rPr>
              <a:t>(2)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tr-TR" sz="1400" dirty="0">
                <a:latin typeface="Bookman Old Style" panose="02050604050505020204" pitchFamily="18" charset="0"/>
              </a:rPr>
              <a:t>               </a:t>
            </a:r>
            <a:r>
              <a:rPr lang="en-US" sz="1400" dirty="0">
                <a:latin typeface="Bookman Old Style" panose="02050604050505020204" pitchFamily="18" charset="0"/>
              </a:rPr>
              <a:t>10-16 </a:t>
            </a:r>
            <a:endParaRPr lang="tr-TR" sz="1400" dirty="0">
              <a:latin typeface="Bookman Old Style" panose="02050604050505020204" pitchFamily="18" charset="0"/>
            </a:endParaRPr>
          </a:p>
          <a:p>
            <a:r>
              <a:rPr lang="tr-TR" sz="1400" dirty="0">
                <a:latin typeface="Bookman Old Style" panose="02050604050505020204" pitchFamily="18" charset="0"/>
              </a:rPr>
              <a:t>-</a:t>
            </a:r>
            <a:r>
              <a:rPr lang="en-US" sz="1400" dirty="0" err="1">
                <a:latin typeface="Bookman Old Style" panose="02050604050505020204" pitchFamily="18" charset="0"/>
              </a:rPr>
              <a:t>Orta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depresyon</a:t>
            </a:r>
            <a:r>
              <a:rPr lang="tr-TR" sz="1400" dirty="0">
                <a:latin typeface="Bookman Old Style" panose="02050604050505020204" pitchFamily="18" charset="0"/>
              </a:rPr>
              <a:t>(3)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tr-TR" sz="1400" dirty="0">
                <a:latin typeface="Bookman Old Style" panose="02050604050505020204" pitchFamily="18" charset="0"/>
              </a:rPr>
              <a:t>                </a:t>
            </a:r>
            <a:r>
              <a:rPr lang="en-US" sz="1400" dirty="0">
                <a:latin typeface="Bookman Old Style" panose="02050604050505020204" pitchFamily="18" charset="0"/>
              </a:rPr>
              <a:t>17-29 </a:t>
            </a:r>
            <a:endParaRPr lang="tr-TR" sz="1400" dirty="0">
              <a:latin typeface="Bookman Old Style" panose="02050604050505020204" pitchFamily="18" charset="0"/>
            </a:endParaRPr>
          </a:p>
          <a:p>
            <a:r>
              <a:rPr lang="tr-TR" sz="1400" dirty="0">
                <a:latin typeface="Bookman Old Style" panose="02050604050505020204" pitchFamily="18" charset="0"/>
              </a:rPr>
              <a:t>-</a:t>
            </a:r>
            <a:r>
              <a:rPr lang="en-US" sz="1400" dirty="0" err="1">
                <a:latin typeface="Bookman Old Style" panose="02050604050505020204" pitchFamily="18" charset="0"/>
              </a:rPr>
              <a:t>Şiddetli</a:t>
            </a:r>
            <a:r>
              <a:rPr lang="en-US" sz="1400" dirty="0">
                <a:latin typeface="Bookman Old Style" panose="02050604050505020204" pitchFamily="18" charset="0"/>
              </a:rPr>
              <a:t> </a:t>
            </a:r>
            <a:r>
              <a:rPr lang="en-US" sz="1400" dirty="0" err="1">
                <a:latin typeface="Bookman Old Style" panose="02050604050505020204" pitchFamily="18" charset="0"/>
              </a:rPr>
              <a:t>depresyon</a:t>
            </a:r>
            <a:r>
              <a:rPr lang="tr-TR" sz="1400" dirty="0">
                <a:latin typeface="Bookman Old Style" panose="02050604050505020204" pitchFamily="18" charset="0"/>
              </a:rPr>
              <a:t>(4)            </a:t>
            </a:r>
            <a:r>
              <a:rPr lang="en-US" sz="1400" dirty="0">
                <a:latin typeface="Bookman Old Style" panose="02050604050505020204" pitchFamily="18" charset="0"/>
              </a:rPr>
              <a:t>30-63 </a:t>
            </a:r>
            <a:r>
              <a:rPr lang="tr-TR" sz="1400" dirty="0">
                <a:latin typeface="Bookman Old Style" panose="02050604050505020204" pitchFamily="18" charset="0"/>
              </a:rPr>
              <a:t> </a:t>
            </a:r>
            <a:endParaRPr lang="en-US" sz="1400" dirty="0">
              <a:latin typeface="Bookman Old Style" panose="02050604050505020204" pitchFamily="18" charset="0"/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825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6" y="329030"/>
            <a:ext cx="7783366" cy="39100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5" y="1118749"/>
            <a:ext cx="8582025" cy="5457825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Metin kutusu 4"/>
          <p:cNvSpPr txBox="1"/>
          <p:nvPr/>
        </p:nvSpPr>
        <p:spPr>
          <a:xfrm>
            <a:off x="8974246" y="720031"/>
            <a:ext cx="30795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ookman Old Style" panose="02050604050505020204" pitchFamily="18" charset="0"/>
              </a:rPr>
              <a:t>Veriler tekrarlı olarak incelendiğinde hastalar duygu durum düzenleyiciyi devamlı olarak kullandığında depresyon skorlarında artış görülmektedir.</a:t>
            </a:r>
          </a:p>
          <a:p>
            <a:r>
              <a:rPr lang="tr-TR" dirty="0">
                <a:latin typeface="Bookman Old Style" panose="02050604050505020204" pitchFamily="18" charset="0"/>
              </a:rPr>
              <a:t>Yani; hastalar bu ilacı kullanmaya devam ettiklerinde depresyon derecesi ilerlemektedir.</a:t>
            </a:r>
          </a:p>
          <a:p>
            <a:endParaRPr lang="tr-TR" dirty="0">
              <a:latin typeface="Bookman Old Style" panose="02050604050505020204" pitchFamily="18" charset="0"/>
            </a:endParaRPr>
          </a:p>
          <a:p>
            <a:r>
              <a:rPr lang="tr-TR" dirty="0" err="1">
                <a:latin typeface="Bookman Old Style" panose="02050604050505020204" pitchFamily="18" charset="0"/>
              </a:rPr>
              <a:t>Antidepresan</a:t>
            </a:r>
            <a:r>
              <a:rPr lang="tr-TR" dirty="0">
                <a:latin typeface="Bookman Old Style" panose="02050604050505020204" pitchFamily="18" charset="0"/>
              </a:rPr>
              <a:t> ve Antidepresan2 devamlı olarak kullanıldığında herhangi bir değişiklik oluşturmamaktadır.</a:t>
            </a:r>
          </a:p>
          <a:p>
            <a:r>
              <a:rPr lang="tr-TR" dirty="0">
                <a:latin typeface="Bookman Old Style" panose="02050604050505020204" pitchFamily="18" charset="0"/>
              </a:rPr>
              <a:t> </a:t>
            </a:r>
          </a:p>
          <a:p>
            <a:r>
              <a:rPr lang="tr-TR" dirty="0">
                <a:latin typeface="Bookman Old Style" panose="02050604050505020204" pitchFamily="18" charset="0"/>
              </a:rPr>
              <a:t> </a:t>
            </a:r>
          </a:p>
          <a:p>
            <a:endParaRPr lang="tr-TR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319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861848" y="234642"/>
            <a:ext cx="1065749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40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</a:rPr>
              <a:t>GREKO LATİN KARE DÜZENLER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48" y="942528"/>
            <a:ext cx="4012161" cy="5583835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5517932" y="2632841"/>
            <a:ext cx="60014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tr-TR" alt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Bir kimyasal işlemin verimi beş parti kullanılarak ölçülmüştür. Burada değişkenlerimiz </a:t>
            </a:r>
          </a:p>
          <a:p>
            <a:pPr lvl="0"/>
            <a:r>
              <a:rPr lang="tr-TR" alt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beş asit konsantrasyonu(1,2,3,4,5), </a:t>
            </a:r>
          </a:p>
          <a:p>
            <a:pPr lvl="0"/>
            <a:r>
              <a:rPr lang="tr-TR" alt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beş bekleme süresi (A, B, C, D, E) ve </a:t>
            </a:r>
          </a:p>
          <a:p>
            <a:pPr lvl="0"/>
            <a:r>
              <a:rPr lang="tr-TR" alt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beş katalizör konsantrasyonu (α, β, γ, δ, ε) olarak belirtilmiştir.</a:t>
            </a:r>
            <a:endParaRPr lang="tr-TR" altLang="en-US" dirty="0">
              <a:latin typeface="Bookman Old Style" panose="02050604050505020204" pitchFamily="18" charset="0"/>
            </a:endParaRPr>
          </a:p>
          <a:p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886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Metin kutusu 2"/>
          <p:cNvSpPr txBox="1"/>
          <p:nvPr/>
        </p:nvSpPr>
        <p:spPr>
          <a:xfrm>
            <a:off x="2596056" y="1416597"/>
            <a:ext cx="8082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latin typeface="Bookman Old Style" panose="02050604050505020204" pitchFamily="18" charset="0"/>
              </a:rPr>
              <a:t>H0: 4 bekleme süresi arasında anlamlı bir fark vardır.</a:t>
            </a:r>
          </a:p>
          <a:p>
            <a:r>
              <a:rPr lang="tr-TR" sz="2000" b="1" dirty="0">
                <a:latin typeface="Bookman Old Style" panose="02050604050505020204" pitchFamily="18" charset="0"/>
              </a:rPr>
              <a:t>H1: 4 bekleme süresi arasında anlamlı bir fark yoktur.</a:t>
            </a:r>
          </a:p>
          <a:p>
            <a:endParaRPr lang="en-US" sz="2000" b="1" dirty="0">
              <a:latin typeface="Bookman Old Style" panose="02050604050505020204" pitchFamily="18" charset="0"/>
            </a:endParaRPr>
          </a:p>
        </p:txBody>
      </p:sp>
      <p:pic>
        <p:nvPicPr>
          <p:cNvPr id="4" name="Resim 3" descr="Kostenlose Vektorgrafik: Chemie, Chemikalien, Röhrchen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393" y="2707507"/>
            <a:ext cx="5465379" cy="325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48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607" y="367697"/>
            <a:ext cx="6287814" cy="6191751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77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750" y="3649488"/>
            <a:ext cx="4282776" cy="3066622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5848543" y="2941602"/>
            <a:ext cx="4683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6" name="Dikdörtgen 5"/>
          <p:cNvSpPr/>
          <p:nvPr/>
        </p:nvSpPr>
        <p:spPr>
          <a:xfrm>
            <a:off x="1740350" y="3649487"/>
            <a:ext cx="4683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7" name="Dikdörtgen 6"/>
          <p:cNvSpPr/>
          <p:nvPr/>
        </p:nvSpPr>
        <p:spPr>
          <a:xfrm>
            <a:off x="9921374" y="3649487"/>
            <a:ext cx="4683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526" y="143123"/>
            <a:ext cx="3864999" cy="3401653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9" y="164855"/>
            <a:ext cx="3866361" cy="3379921"/>
          </a:xfrm>
          <a:prstGeom prst="rect">
            <a:avLst/>
          </a:prstGeom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619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9" y="214270"/>
            <a:ext cx="3412907" cy="6291734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73" y="214270"/>
            <a:ext cx="6344174" cy="3763492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4526772" y="4176262"/>
            <a:ext cx="70406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ookman Old Style" panose="02050604050505020204" pitchFamily="18" charset="0"/>
              </a:rPr>
              <a:t>Burada bekleme süresinin </a:t>
            </a:r>
            <a:r>
              <a:rPr lang="tr-TR" dirty="0" err="1">
                <a:latin typeface="Bookman Old Style" panose="02050604050505020204" pitchFamily="18" charset="0"/>
              </a:rPr>
              <a:t>sing</a:t>
            </a:r>
            <a:r>
              <a:rPr lang="tr-TR" dirty="0">
                <a:latin typeface="Bookman Old Style" panose="02050604050505020204" pitchFamily="18" charset="0"/>
              </a:rPr>
              <a:t> değeri 0.001 bulunmuştur. 0.05’ten küçük olduğu için verim ile arasında anlamlı fark vardır diyebiliriz. (H0 kabul)</a:t>
            </a:r>
          </a:p>
          <a:p>
            <a:r>
              <a:rPr lang="tr-TR" dirty="0">
                <a:latin typeface="Bookman Old Style" panose="02050604050505020204" pitchFamily="18" charset="0"/>
              </a:rPr>
              <a:t>Yani; bekleme süresi verimi etkilemektedir. </a:t>
            </a:r>
          </a:p>
          <a:p>
            <a:r>
              <a:rPr lang="tr-TR" dirty="0">
                <a:latin typeface="Bookman Old Style" panose="02050604050505020204" pitchFamily="18" charset="0"/>
              </a:rPr>
              <a:t>Parti, asit ve katalizör verimi etkilememektedir.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Patlama 1 5"/>
          <p:cNvSpPr/>
          <p:nvPr/>
        </p:nvSpPr>
        <p:spPr>
          <a:xfrm>
            <a:off x="10448568" y="2695902"/>
            <a:ext cx="829658" cy="762000"/>
          </a:xfrm>
          <a:prstGeom prst="irregularSeal1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91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93" y="427476"/>
            <a:ext cx="5827103" cy="5994346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6747643" y="1947037"/>
            <a:ext cx="48137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ookman Old Style" panose="02050604050505020204" pitchFamily="18" charset="0"/>
              </a:rPr>
              <a:t>*A süresi ve diğer dört bekleme süresi arasında anlamlı bir fark vardır. </a:t>
            </a:r>
          </a:p>
          <a:p>
            <a:r>
              <a:rPr lang="tr-TR" dirty="0">
                <a:latin typeface="Bookman Old Style" panose="02050604050505020204" pitchFamily="18" charset="0"/>
              </a:rPr>
              <a:t>*B süresi sadece A süresi ile anlamlı farklılık içerir.</a:t>
            </a:r>
          </a:p>
          <a:p>
            <a:r>
              <a:rPr lang="tr-TR" dirty="0">
                <a:latin typeface="Bookman Old Style" panose="02050604050505020204" pitchFamily="18" charset="0"/>
              </a:rPr>
              <a:t>*C süresi A, D ve E süreleri ile anlamlı farklılık içerir.</a:t>
            </a:r>
          </a:p>
          <a:p>
            <a:r>
              <a:rPr lang="tr-TR" dirty="0">
                <a:latin typeface="Bookman Old Style" panose="02050604050505020204" pitchFamily="18" charset="0"/>
              </a:rPr>
              <a:t>*D süresi A,C ve E süreleri ile anlamlı farklılık içerir.</a:t>
            </a:r>
          </a:p>
          <a:p>
            <a:r>
              <a:rPr lang="tr-TR" dirty="0">
                <a:latin typeface="Bookman Old Style" panose="02050604050505020204" pitchFamily="18" charset="0"/>
              </a:rPr>
              <a:t>*E süresi A ve C süreleri ile anlamlı farklılık içerir.</a:t>
            </a:r>
          </a:p>
          <a:p>
            <a:r>
              <a:rPr lang="tr-TR" dirty="0">
                <a:latin typeface="Bookman Old Style" panose="02050604050505020204" pitchFamily="18" charset="0"/>
              </a:rPr>
              <a:t>    </a:t>
            </a:r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226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66" y="704195"/>
            <a:ext cx="4630807" cy="522364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469" y="234892"/>
            <a:ext cx="4145511" cy="6162246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934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74" y="1093076"/>
            <a:ext cx="6268399" cy="152374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3" y="3169525"/>
            <a:ext cx="6530462" cy="2668971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6947336" y="2292362"/>
            <a:ext cx="4908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ookman Old Style" panose="02050604050505020204" pitchFamily="18" charset="0"/>
              </a:rPr>
              <a:t>R üzerinden yaptığımız </a:t>
            </a:r>
            <a:r>
              <a:rPr lang="tr-TR" dirty="0" err="1">
                <a:latin typeface="Bookman Old Style" panose="02050604050505020204" pitchFamily="18" charset="0"/>
              </a:rPr>
              <a:t>Anova</a:t>
            </a:r>
            <a:r>
              <a:rPr lang="tr-TR" dirty="0">
                <a:latin typeface="Bookman Old Style" panose="02050604050505020204" pitchFamily="18" charset="0"/>
              </a:rPr>
              <a:t> tablosuna göre katalizör, parti ve asit değişkenleri anlamsız; buna karşılık bekleme süresi değişkenimiz anlamlı çıkmıştır.</a:t>
            </a:r>
          </a:p>
          <a:p>
            <a:r>
              <a:rPr lang="tr-TR" dirty="0">
                <a:latin typeface="Bookman Old Style" panose="02050604050505020204" pitchFamily="18" charset="0"/>
              </a:rPr>
              <a:t>Yani; SPSS çıktımızla aynı sonucu vermiştir. </a:t>
            </a: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244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861848" y="234642"/>
            <a:ext cx="1065749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40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</a:rPr>
              <a:t>FAKTÖRİYEL DÜZENLER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43" y="942528"/>
            <a:ext cx="2825641" cy="5651282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4603531" y="2769476"/>
            <a:ext cx="6264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tr-TR" alt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Bu veride iki tip filtreye sahip farklı boyutlu arabalardan ölçülen motor gürültüsü bulunmaktadır. Burada 3 tip araba boyutunun motor gürültüsüne etkisini inceleyeceğiz.  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872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Metin kutusu 3"/>
          <p:cNvSpPr txBox="1"/>
          <p:nvPr/>
        </p:nvSpPr>
        <p:spPr>
          <a:xfrm>
            <a:off x="2827037" y="1644115"/>
            <a:ext cx="70839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latin typeface="Bookman Old Style" panose="02050604050505020204" pitchFamily="18" charset="0"/>
              </a:rPr>
              <a:t>H0: 4 ilaç türü arasında anlamlı bir fark vardır.</a:t>
            </a:r>
          </a:p>
          <a:p>
            <a:r>
              <a:rPr lang="tr-TR" sz="2000" b="1" dirty="0">
                <a:latin typeface="Bookman Old Style" panose="02050604050505020204" pitchFamily="18" charset="0"/>
              </a:rPr>
              <a:t>H1: 4 ilaç türü arasında anlamlı bir fark yoktur.</a:t>
            </a:r>
          </a:p>
          <a:p>
            <a:endParaRPr lang="en-US" sz="2000" b="1" dirty="0">
              <a:latin typeface="Bookman Old Style" panose="02050604050505020204" pitchFamily="18" charset="0"/>
            </a:endParaRPr>
          </a:p>
        </p:txBody>
      </p:sp>
      <p:pic>
        <p:nvPicPr>
          <p:cNvPr id="7" name="Resim 6" descr="Health Medicine · Free photo on Pixaba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46" y="2659778"/>
            <a:ext cx="4424485" cy="331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02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Metin kutusu 2"/>
          <p:cNvSpPr txBox="1"/>
          <p:nvPr/>
        </p:nvSpPr>
        <p:spPr>
          <a:xfrm>
            <a:off x="2431557" y="1794969"/>
            <a:ext cx="8082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latin typeface="Bookman Old Style" panose="02050604050505020204" pitchFamily="18" charset="0"/>
              </a:rPr>
              <a:t>H0: 3 araba boyutu arasında anlamlı bir fark vardır.</a:t>
            </a:r>
          </a:p>
          <a:p>
            <a:r>
              <a:rPr lang="tr-TR" sz="2000" b="1" dirty="0">
                <a:latin typeface="Bookman Old Style" panose="02050604050505020204" pitchFamily="18" charset="0"/>
              </a:rPr>
              <a:t>H1: 3 araba boyutu arasında anlamlı bir fark yoktur.</a:t>
            </a:r>
          </a:p>
          <a:p>
            <a:endParaRPr lang="en-US" sz="2000" b="1" dirty="0">
              <a:latin typeface="Bookman Old Style" panose="02050604050505020204" pitchFamily="18" charset="0"/>
            </a:endParaRPr>
          </a:p>
        </p:txBody>
      </p:sp>
      <p:pic>
        <p:nvPicPr>
          <p:cNvPr id="5" name="Resim 4" descr="Oldtimer Old Cars Vw · Free photo on Pixaba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181" y="2810632"/>
            <a:ext cx="4891769" cy="307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25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123825"/>
            <a:ext cx="6953250" cy="6610350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984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98" y="583875"/>
            <a:ext cx="5456184" cy="4750230"/>
          </a:xfrm>
          <a:prstGeom prst="rect">
            <a:avLst/>
          </a:prstGeom>
        </p:spPr>
      </p:pic>
      <p:sp>
        <p:nvSpPr>
          <p:cNvPr id="4" name="Dikdörtgen 3"/>
          <p:cNvSpPr/>
          <p:nvPr/>
        </p:nvSpPr>
        <p:spPr>
          <a:xfrm>
            <a:off x="2952591" y="5478287"/>
            <a:ext cx="4683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5" name="Dikdörtgen 4"/>
          <p:cNvSpPr/>
          <p:nvPr/>
        </p:nvSpPr>
        <p:spPr>
          <a:xfrm>
            <a:off x="8857498" y="5478287"/>
            <a:ext cx="4683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79" y="2096688"/>
            <a:ext cx="5419464" cy="3237417"/>
          </a:xfrm>
          <a:prstGeom prst="rect">
            <a:avLst/>
          </a:prstGeom>
        </p:spPr>
      </p:pic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36" y="328447"/>
            <a:ext cx="4467676" cy="253036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3" y="3132081"/>
            <a:ext cx="6512041" cy="3316014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7346091" y="2613454"/>
            <a:ext cx="42573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latin typeface="Bookman Old Style" panose="02050604050505020204" pitchFamily="18" charset="0"/>
              </a:rPr>
            </a:b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Bu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örnekte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üç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 p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değeri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vardır</a:t>
            </a:r>
            <a:r>
              <a:rPr lang="tr-TR" dirty="0">
                <a:solidFill>
                  <a:srgbClr val="212121"/>
                </a:solidFill>
                <a:latin typeface="Bookman Old Style" panose="02050604050505020204" pitchFamily="18" charset="0"/>
              </a:rPr>
              <a:t>. Bütün değişkenler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için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 p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değeri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 .</a:t>
            </a:r>
            <a:r>
              <a:rPr lang="tr-TR" dirty="0">
                <a:solidFill>
                  <a:srgbClr val="212121"/>
                </a:solidFill>
                <a:latin typeface="Bookman Old Style" panose="02050604050505020204" pitchFamily="18" charset="0"/>
              </a:rPr>
              <a:t>000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‘</a:t>
            </a:r>
            <a:r>
              <a:rPr lang="tr-TR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dır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.</a:t>
            </a:r>
            <a:r>
              <a:rPr lang="tr-TR" dirty="0">
                <a:solidFill>
                  <a:srgbClr val="21212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Bu p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değer</a:t>
            </a:r>
            <a:r>
              <a:rPr lang="tr-TR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leri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 </a:t>
            </a:r>
            <a:r>
              <a:rPr lang="el-GR" dirty="0">
                <a:solidFill>
                  <a:srgbClr val="212121"/>
                </a:solidFill>
                <a:latin typeface="Bookman Old Style" panose="02050604050505020204" pitchFamily="18" charset="0"/>
              </a:rPr>
              <a:t>α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seviyesin</a:t>
            </a:r>
            <a:r>
              <a:rPr lang="tr-TR" dirty="0">
                <a:solidFill>
                  <a:srgbClr val="212121"/>
                </a:solidFill>
                <a:latin typeface="Bookman Old Style" panose="02050604050505020204" pitchFamily="18" charset="0"/>
              </a:rPr>
              <a:t>den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küçük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ol</a:t>
            </a:r>
            <a:r>
              <a:rPr lang="tr-TR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duğu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için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 H0'ı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reddet</a:t>
            </a:r>
            <a:r>
              <a:rPr lang="tr-TR" dirty="0">
                <a:solidFill>
                  <a:srgbClr val="212121"/>
                </a:solidFill>
                <a:latin typeface="Bookman Old Style" panose="02050604050505020204" pitchFamily="18" charset="0"/>
              </a:rPr>
              <a:t>tik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.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Yani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, </a:t>
            </a:r>
            <a:r>
              <a:rPr lang="tr-TR" dirty="0">
                <a:solidFill>
                  <a:srgbClr val="212121"/>
                </a:solidFill>
                <a:latin typeface="Bookman Old Style" panose="02050604050505020204" pitchFamily="18" charset="0"/>
              </a:rPr>
              <a:t>araba boyutları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ve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 </a:t>
            </a:r>
            <a:r>
              <a:rPr lang="tr-TR" dirty="0">
                <a:solidFill>
                  <a:srgbClr val="212121"/>
                </a:solidFill>
                <a:latin typeface="Bookman Old Style" panose="02050604050505020204" pitchFamily="18" charset="0"/>
              </a:rPr>
              <a:t>filtre tipleri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arasında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 </a:t>
            </a:r>
            <a:r>
              <a:rPr lang="tr-TR" dirty="0">
                <a:solidFill>
                  <a:srgbClr val="212121"/>
                </a:solidFill>
                <a:latin typeface="Bookman Old Style" panose="02050604050505020204" pitchFamily="18" charset="0"/>
              </a:rPr>
              <a:t>anlamlı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bir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fark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 </a:t>
            </a:r>
            <a:r>
              <a:rPr lang="tr-TR" dirty="0">
                <a:solidFill>
                  <a:srgbClr val="212121"/>
                </a:solidFill>
                <a:latin typeface="Bookman Old Style" panose="02050604050505020204" pitchFamily="18" charset="0"/>
              </a:rPr>
              <a:t>vardır.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21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76" y="432566"/>
            <a:ext cx="5305425" cy="6076950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779173" y="1670547"/>
            <a:ext cx="4277710" cy="36009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en-US" i="0" u="none" strike="noStrike" normalizeH="0" baseline="0" dirty="0">
                <a:ln w="0"/>
                <a:latin typeface="Bookman Old Style" panose="02050604050505020204" pitchFamily="18" charset="0"/>
              </a:rPr>
              <a:t>Bu</a:t>
            </a:r>
            <a:r>
              <a:rPr lang="tr-TR" altLang="en-US" dirty="0">
                <a:ln w="0"/>
                <a:latin typeface="Bookman Old Style" panose="02050604050505020204" pitchFamily="18" charset="0"/>
              </a:rPr>
              <a:t>rada en yüksek gürültü seviyesinin orta boyutlu araba ve normal filtre kullanımında olduğunu görüyoruz.(845.833)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en-US" i="0" u="none" strike="noStrike" normalizeH="0" baseline="0" dirty="0">
              <a:ln w="0"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altLang="en-US" dirty="0">
                <a:ln w="0"/>
                <a:latin typeface="Bookman Old Style" panose="02050604050505020204" pitchFamily="18" charset="0"/>
              </a:rPr>
              <a:t>En düşük gürültü seviyesinin ise büyük boyutlu araba ve </a:t>
            </a:r>
            <a:r>
              <a:rPr lang="tr-TR" altLang="en-US" dirty="0" err="1">
                <a:ln w="0"/>
                <a:latin typeface="Bookman Old Style" panose="02050604050505020204" pitchFamily="18" charset="0"/>
              </a:rPr>
              <a:t>octel</a:t>
            </a:r>
            <a:r>
              <a:rPr lang="tr-TR" altLang="en-US" dirty="0">
                <a:ln w="0"/>
                <a:latin typeface="Bookman Old Style" panose="02050604050505020204" pitchFamily="18" charset="0"/>
              </a:rPr>
              <a:t> filtre kullanımında olduğunu görüyoruz.(770.000)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en-US" i="0" u="none" strike="noStrike" normalizeH="0" baseline="0" dirty="0">
              <a:ln w="0"/>
              <a:latin typeface="Bookman Old Style" panose="0205060405050502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en-US" i="0" u="none" strike="noStrike" normalizeH="0" baseline="0" dirty="0">
                <a:ln w="0"/>
                <a:latin typeface="Bookman Old Style" panose="02050604050505020204" pitchFamily="18" charset="0"/>
              </a:rPr>
              <a:t>Ayrıca her araba boyutunda </a:t>
            </a:r>
            <a:r>
              <a:rPr kumimoji="0" lang="tr-TR" altLang="en-US" i="0" u="none" strike="noStrike" normalizeH="0" baseline="0" dirty="0" err="1">
                <a:ln w="0"/>
                <a:latin typeface="Bookman Old Style" panose="02050604050505020204" pitchFamily="18" charset="0"/>
              </a:rPr>
              <a:t>Octel</a:t>
            </a:r>
            <a:r>
              <a:rPr kumimoji="0" lang="tr-TR" altLang="en-US" i="0" u="none" strike="noStrike" normalizeH="0" baseline="0" dirty="0">
                <a:ln w="0"/>
                <a:latin typeface="Bookman Old Style" panose="02050604050505020204" pitchFamily="18" charset="0"/>
              </a:rPr>
              <a:t> filtrenin Normal filtreden</a:t>
            </a:r>
            <a:r>
              <a:rPr kumimoji="0" lang="tr-TR" altLang="en-US" i="0" u="none" strike="noStrike" normalizeH="0" dirty="0">
                <a:ln w="0"/>
                <a:latin typeface="Bookman Old Style" panose="02050604050505020204" pitchFamily="18" charset="0"/>
              </a:rPr>
              <a:t> daha az gürültü yaptığını söyleyebiliriz.</a:t>
            </a:r>
            <a:endParaRPr kumimoji="0" lang="tr-TR" altLang="en-US" i="0" u="none" strike="noStrike" normalizeH="0" baseline="0" dirty="0">
              <a:ln w="0"/>
              <a:latin typeface="Bookman Old Style" panose="02050604050505020204" pitchFamily="18" charset="0"/>
            </a:endParaRPr>
          </a:p>
        </p:txBody>
      </p:sp>
      <p:sp>
        <p:nvSpPr>
          <p:cNvPr id="10" name="Slayt Numarası Yer Tutucusu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95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02" y="922283"/>
            <a:ext cx="6505575" cy="3886200"/>
          </a:xfrm>
          <a:prstGeom prst="rect">
            <a:avLst/>
          </a:prstGeom>
        </p:spPr>
      </p:pic>
      <p:sp>
        <p:nvSpPr>
          <p:cNvPr id="3" name="Dikdörtgen 2"/>
          <p:cNvSpPr/>
          <p:nvPr/>
        </p:nvSpPr>
        <p:spPr>
          <a:xfrm>
            <a:off x="1302644" y="5142507"/>
            <a:ext cx="9491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solidFill>
                  <a:srgbClr val="212121"/>
                </a:solidFill>
                <a:latin typeface="Bookman Old Style" panose="02050604050505020204" pitchFamily="18" charset="0"/>
              </a:rPr>
              <a:t>Bütün değişkenlerin  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p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değeri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 </a:t>
            </a:r>
            <a:r>
              <a:rPr lang="tr-TR" dirty="0">
                <a:solidFill>
                  <a:srgbClr val="212121"/>
                </a:solidFill>
                <a:latin typeface="Bookman Old Style" panose="02050604050505020204" pitchFamily="18" charset="0"/>
              </a:rPr>
              <a:t>~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.</a:t>
            </a:r>
            <a:r>
              <a:rPr lang="tr-TR" dirty="0">
                <a:solidFill>
                  <a:srgbClr val="212121"/>
                </a:solidFill>
                <a:latin typeface="Bookman Old Style" panose="02050604050505020204" pitchFamily="18" charset="0"/>
              </a:rPr>
              <a:t>000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‘</a:t>
            </a:r>
            <a:r>
              <a:rPr lang="tr-TR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dır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.</a:t>
            </a:r>
            <a:endParaRPr lang="tr-TR" dirty="0">
              <a:solidFill>
                <a:srgbClr val="212121"/>
              </a:solidFill>
              <a:latin typeface="Bookman Old Style" panose="02050604050505020204" pitchFamily="18" charset="0"/>
            </a:endParaRPr>
          </a:p>
          <a:p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Bu p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değeri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 </a:t>
            </a:r>
            <a:r>
              <a:rPr lang="el-GR" dirty="0">
                <a:solidFill>
                  <a:srgbClr val="212121"/>
                </a:solidFill>
                <a:latin typeface="Bookman Old Style" panose="02050604050505020204" pitchFamily="18" charset="0"/>
              </a:rPr>
              <a:t>α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seviyesin</a:t>
            </a:r>
            <a:r>
              <a:rPr lang="tr-TR" dirty="0">
                <a:solidFill>
                  <a:srgbClr val="212121"/>
                </a:solidFill>
                <a:latin typeface="Bookman Old Style" panose="02050604050505020204" pitchFamily="18" charset="0"/>
              </a:rPr>
              <a:t>den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küçük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ol</a:t>
            </a:r>
            <a:r>
              <a:rPr lang="tr-TR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duğu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için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 H0'ı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reddet</a:t>
            </a:r>
            <a:r>
              <a:rPr lang="tr-TR" dirty="0">
                <a:solidFill>
                  <a:srgbClr val="212121"/>
                </a:solidFill>
                <a:latin typeface="Bookman Old Style" panose="02050604050505020204" pitchFamily="18" charset="0"/>
              </a:rPr>
              <a:t>tik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.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Yani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, </a:t>
            </a:r>
            <a:r>
              <a:rPr lang="tr-TR" dirty="0">
                <a:solidFill>
                  <a:srgbClr val="212121"/>
                </a:solidFill>
                <a:latin typeface="Bookman Old Style" panose="02050604050505020204" pitchFamily="18" charset="0"/>
              </a:rPr>
              <a:t>araba boyutlarının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 </a:t>
            </a:r>
            <a:r>
              <a:rPr lang="tr-TR" dirty="0">
                <a:solidFill>
                  <a:srgbClr val="212121"/>
                </a:solidFill>
                <a:latin typeface="Bookman Old Style" panose="02050604050505020204" pitchFamily="18" charset="0"/>
              </a:rPr>
              <a:t>kendi aralarında anlamlı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bir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 </a:t>
            </a:r>
            <a:r>
              <a:rPr lang="en-US" dirty="0" err="1">
                <a:solidFill>
                  <a:srgbClr val="212121"/>
                </a:solidFill>
                <a:latin typeface="Bookman Old Style" panose="02050604050505020204" pitchFamily="18" charset="0"/>
              </a:rPr>
              <a:t>fark</a:t>
            </a:r>
            <a:r>
              <a:rPr lang="en-US" dirty="0">
                <a:solidFill>
                  <a:srgbClr val="212121"/>
                </a:solidFill>
                <a:latin typeface="Bookman Old Style" panose="02050604050505020204" pitchFamily="18" charset="0"/>
              </a:rPr>
              <a:t> </a:t>
            </a:r>
            <a:r>
              <a:rPr lang="tr-TR" dirty="0">
                <a:solidFill>
                  <a:srgbClr val="212121"/>
                </a:solidFill>
                <a:latin typeface="Bookman Old Style" panose="02050604050505020204" pitchFamily="18" charset="0"/>
              </a:rPr>
              <a:t>vardır.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1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50" y="338630"/>
            <a:ext cx="4467225" cy="6191250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62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4" y="0"/>
            <a:ext cx="5028494" cy="200961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3" y="2123090"/>
            <a:ext cx="5432275" cy="4350267"/>
          </a:xfrm>
          <a:prstGeom prst="rect">
            <a:avLst/>
          </a:prstGeom>
        </p:spPr>
      </p:pic>
      <p:sp>
        <p:nvSpPr>
          <p:cNvPr id="4" name="Dikdörtgen 3"/>
          <p:cNvSpPr/>
          <p:nvPr/>
        </p:nvSpPr>
        <p:spPr>
          <a:xfrm>
            <a:off x="6820574" y="2523044"/>
            <a:ext cx="42573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latin typeface="Bookman Old Style" panose="02050604050505020204" pitchFamily="18" charset="0"/>
              </a:rPr>
              <a:t>Etkileşim grafiğine baktığımızda paralellik olmadığından araba boyutu </a:t>
            </a:r>
            <a:r>
              <a:rPr lang="en-US" dirty="0" err="1">
                <a:latin typeface="Bookman Old Style" panose="02050604050505020204" pitchFamily="18" charset="0"/>
              </a:rPr>
              <a:t>ve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tr-TR" dirty="0">
                <a:latin typeface="Bookman Old Style" panose="02050604050505020204" pitchFamily="18" charset="0"/>
              </a:rPr>
              <a:t>filtre tipi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değişkenleri</a:t>
            </a:r>
            <a:r>
              <a:rPr lang="tr-TR" dirty="0">
                <a:latin typeface="Bookman Old Style" panose="02050604050505020204" pitchFamily="18" charset="0"/>
              </a:rPr>
              <a:t> arasında 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tr-TR" dirty="0">
                <a:latin typeface="Bookman Old Style" panose="02050604050505020204" pitchFamily="18" charset="0"/>
              </a:rPr>
              <a:t>etkileşim vardır.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4962583" y="3123209"/>
            <a:ext cx="828650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tr-TR" sz="900" b="1" dirty="0">
                <a:latin typeface="Bookman Old Style" panose="02050604050505020204" pitchFamily="18" charset="0"/>
              </a:rPr>
              <a:t>Normal fil.</a:t>
            </a:r>
            <a:endParaRPr lang="en-US" sz="900" b="1" dirty="0">
              <a:latin typeface="Bookman Old Style" panose="02050604050505020204" pitchFamily="18" charset="0"/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4994113" y="3312162"/>
            <a:ext cx="702493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tr-TR" sz="900" b="1" dirty="0" err="1">
                <a:latin typeface="Bookman Old Style" panose="02050604050505020204" pitchFamily="18" charset="0"/>
              </a:rPr>
              <a:t>Octel</a:t>
            </a:r>
            <a:r>
              <a:rPr lang="tr-TR" sz="900" b="1" dirty="0">
                <a:latin typeface="Bookman Old Style" panose="02050604050505020204" pitchFamily="18" charset="0"/>
              </a:rPr>
              <a:t> fil.</a:t>
            </a:r>
            <a:endParaRPr lang="en-US" sz="900" b="1" dirty="0">
              <a:latin typeface="Bookman Old Style" panose="02050604050505020204" pitchFamily="18" charset="0"/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4962583" y="3133719"/>
            <a:ext cx="828650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tr-TR" sz="900" b="1" dirty="0">
                <a:latin typeface="Bookman Old Style" panose="02050604050505020204" pitchFamily="18" charset="0"/>
              </a:rPr>
              <a:t>Normal fil.</a:t>
            </a:r>
            <a:endParaRPr lang="en-US" sz="900" b="1" dirty="0">
              <a:latin typeface="Bookman Old Style" panose="02050604050505020204" pitchFamily="18" charset="0"/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684548" y="6102891"/>
            <a:ext cx="1028641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tr-TR" sz="900" b="1" dirty="0">
                <a:latin typeface="Bookman Old Style" panose="02050604050505020204" pitchFamily="18" charset="0"/>
              </a:rPr>
              <a:t>Küçük boyut</a:t>
            </a:r>
            <a:endParaRPr lang="en-US" sz="900" b="1" dirty="0">
              <a:latin typeface="Bookman Old Style" panose="02050604050505020204" pitchFamily="18" charset="0"/>
            </a:endParaRPr>
          </a:p>
        </p:txBody>
      </p:sp>
      <p:sp>
        <p:nvSpPr>
          <p:cNvPr id="9" name="Dikdörtgen 8"/>
          <p:cNvSpPr/>
          <p:nvPr/>
        </p:nvSpPr>
        <p:spPr>
          <a:xfrm>
            <a:off x="2366524" y="6102891"/>
            <a:ext cx="8286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900" b="1" dirty="0">
                <a:latin typeface="Bookman Old Style" panose="02050604050505020204" pitchFamily="18" charset="0"/>
              </a:rPr>
              <a:t>Orta boyut</a:t>
            </a:r>
            <a:endParaRPr lang="en-US" sz="900" b="1" dirty="0">
              <a:latin typeface="Bookman Old Style" panose="02050604050505020204" pitchFamily="18" charset="0"/>
            </a:endParaRPr>
          </a:p>
        </p:txBody>
      </p:sp>
      <p:sp>
        <p:nvSpPr>
          <p:cNvPr id="10" name="Dikdörtgen 9"/>
          <p:cNvSpPr/>
          <p:nvPr/>
        </p:nvSpPr>
        <p:spPr>
          <a:xfrm>
            <a:off x="4021907" y="6102891"/>
            <a:ext cx="972206" cy="2308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tr-TR" sz="900" b="1" dirty="0">
                <a:latin typeface="Bookman Old Style" panose="02050604050505020204" pitchFamily="18" charset="0"/>
              </a:rPr>
              <a:t>Büyük boyut</a:t>
            </a:r>
            <a:endParaRPr lang="en-US" sz="900" b="1" dirty="0">
              <a:latin typeface="Bookman Old Style" panose="02050604050505020204" pitchFamily="18" charset="0"/>
            </a:endParaRPr>
          </a:p>
        </p:txBody>
      </p:sp>
      <p:sp>
        <p:nvSpPr>
          <p:cNvPr id="11" name="Slayt Numarası Yer Tutucusu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154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267" y="806340"/>
            <a:ext cx="5594952" cy="131445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267" y="2576840"/>
            <a:ext cx="5594952" cy="209420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1280536" y="5014541"/>
            <a:ext cx="9564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ookman Old Style" panose="02050604050505020204" pitchFamily="18" charset="0"/>
              </a:rPr>
              <a:t>R üzerinden yaptığımız </a:t>
            </a:r>
            <a:r>
              <a:rPr lang="tr-TR" dirty="0" err="1">
                <a:latin typeface="Bookman Old Style" panose="02050604050505020204" pitchFamily="18" charset="0"/>
              </a:rPr>
              <a:t>Anova</a:t>
            </a:r>
            <a:r>
              <a:rPr lang="tr-TR" dirty="0">
                <a:latin typeface="Bookman Old Style" panose="02050604050505020204" pitchFamily="18" charset="0"/>
              </a:rPr>
              <a:t> tablosuna göre araba boyut, filtre tipi ve </a:t>
            </a:r>
            <a:r>
              <a:rPr lang="tr-TR" dirty="0" err="1">
                <a:latin typeface="Bookman Old Style" panose="02050604050505020204" pitchFamily="18" charset="0"/>
              </a:rPr>
              <a:t>arababoyut:filtretipi</a:t>
            </a:r>
            <a:r>
              <a:rPr lang="tr-TR" dirty="0">
                <a:latin typeface="Bookman Old Style" panose="02050604050505020204" pitchFamily="18" charset="0"/>
              </a:rPr>
              <a:t> etkileşimi anlamlı çıkmıştır. Yani; SPSS çıktımızla aynı sonucu vermiştir. </a:t>
            </a: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428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kdörtgen 5"/>
          <p:cNvSpPr/>
          <p:nvPr/>
        </p:nvSpPr>
        <p:spPr>
          <a:xfrm>
            <a:off x="7956331" y="1671623"/>
            <a:ext cx="349994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en-US" dirty="0">
                <a:ln w="0"/>
                <a:latin typeface="Bookman Old Style" panose="02050604050505020204" pitchFamily="18" charset="0"/>
              </a:rPr>
              <a:t>Burada en yüksek gürültü seviyesinin orta boyutlu araba ve normal filtre kullanımında olduğunu görüyoruz.(845.833)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tr-TR" altLang="en-US" dirty="0">
              <a:ln w="0"/>
              <a:latin typeface="Bookman Old Style" panose="020506040505050202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en-US" dirty="0">
                <a:ln w="0"/>
                <a:latin typeface="Bookman Old Style" panose="02050604050505020204" pitchFamily="18" charset="0"/>
              </a:rPr>
              <a:t>En düşük gürültü seviyesinin ise büyük boyutlu araba ve </a:t>
            </a:r>
            <a:r>
              <a:rPr lang="tr-TR" altLang="en-US" dirty="0" err="1">
                <a:ln w="0"/>
                <a:latin typeface="Bookman Old Style" panose="02050604050505020204" pitchFamily="18" charset="0"/>
              </a:rPr>
              <a:t>octel</a:t>
            </a:r>
            <a:r>
              <a:rPr lang="tr-TR" altLang="en-US" dirty="0">
                <a:ln w="0"/>
                <a:latin typeface="Bookman Old Style" panose="02050604050505020204" pitchFamily="18" charset="0"/>
              </a:rPr>
              <a:t> filtre kullanımında olduğunu görüyoruz.(770.000)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21" y="289920"/>
            <a:ext cx="6610350" cy="111442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21" y="1665154"/>
            <a:ext cx="6610350" cy="4979123"/>
          </a:xfrm>
          <a:prstGeom prst="rect">
            <a:avLst/>
          </a:prstGeom>
        </p:spPr>
      </p:pic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8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921" y="350618"/>
            <a:ext cx="6543675" cy="6219825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89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 1"/>
          <p:cNvSpPr/>
          <p:nvPr/>
        </p:nvSpPr>
        <p:spPr>
          <a:xfrm>
            <a:off x="851338" y="0"/>
            <a:ext cx="1065749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4000" b="1" dirty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latin typeface="Bookman Old Style" panose="02050604050505020204" pitchFamily="18" charset="0"/>
              </a:rPr>
              <a:t>İÇ İÇE DÜZENLER (NESTED DESİGN)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32" y="707886"/>
            <a:ext cx="2793129" cy="5990228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4698125" y="1994840"/>
            <a:ext cx="62326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Bookman Old Style" panose="02050604050505020204" pitchFamily="18" charset="0"/>
              </a:rPr>
              <a:t>İç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içe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geçmiş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varyans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analizi</a:t>
            </a:r>
            <a:r>
              <a:rPr lang="en-US" dirty="0">
                <a:latin typeface="Bookman Old Style" panose="02050604050505020204" pitchFamily="18" charset="0"/>
              </a:rPr>
              <a:t>, her </a:t>
            </a:r>
            <a:r>
              <a:rPr lang="en-US" dirty="0" err="1">
                <a:latin typeface="Bookman Old Style" panose="02050604050505020204" pitchFamily="18" charset="0"/>
              </a:rPr>
              <a:t>grubun</a:t>
            </a:r>
            <a:r>
              <a:rPr lang="en-US" dirty="0">
                <a:latin typeface="Bookman Old Style" panose="02050604050505020204" pitchFamily="18" charset="0"/>
              </a:rPr>
              <a:t> alt </a:t>
            </a:r>
            <a:r>
              <a:rPr lang="en-US" dirty="0" err="1">
                <a:latin typeface="Bookman Old Style" panose="02050604050505020204" pitchFamily="18" charset="0"/>
              </a:rPr>
              <a:t>gruplara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ayrıldığı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tek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yönlü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anova'nın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bir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uzantısıdır</a:t>
            </a:r>
            <a:r>
              <a:rPr lang="en-US" dirty="0">
                <a:latin typeface="Bookman Old Style" panose="02050604050505020204" pitchFamily="18" charset="0"/>
              </a:rPr>
              <a:t>. </a:t>
            </a:r>
            <a:r>
              <a:rPr lang="en-US" dirty="0" err="1">
                <a:latin typeface="Bookman Old Style" panose="02050604050505020204" pitchFamily="18" charset="0"/>
              </a:rPr>
              <a:t>Teorik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olarak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bu</a:t>
            </a:r>
            <a:r>
              <a:rPr lang="en-US" dirty="0">
                <a:latin typeface="Bookman Old Style" panose="02050604050505020204" pitchFamily="18" charset="0"/>
              </a:rPr>
              <a:t> alt </a:t>
            </a:r>
            <a:r>
              <a:rPr lang="en-US" dirty="0" err="1">
                <a:latin typeface="Bookman Old Style" panose="02050604050505020204" pitchFamily="18" charset="0"/>
              </a:rPr>
              <a:t>grupları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daha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büyük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bir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olası</a:t>
            </a:r>
            <a:r>
              <a:rPr lang="en-US" dirty="0">
                <a:latin typeface="Bookman Old Style" panose="02050604050505020204" pitchFamily="18" charset="0"/>
              </a:rPr>
              <a:t> alt </a:t>
            </a:r>
            <a:r>
              <a:rPr lang="en-US" dirty="0" err="1">
                <a:latin typeface="Bookman Old Style" panose="02050604050505020204" pitchFamily="18" charset="0"/>
              </a:rPr>
              <a:t>grup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kümesinden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rastgele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seçersiniz</a:t>
            </a:r>
            <a:r>
              <a:rPr lang="en-US" dirty="0">
                <a:latin typeface="Bookman Old Style" panose="02050604050505020204" pitchFamily="18" charset="0"/>
              </a:rPr>
              <a:t>. </a:t>
            </a:r>
            <a:endParaRPr lang="tr-TR" dirty="0">
              <a:latin typeface="Bookman Old Style" panose="02050604050505020204" pitchFamily="18" charset="0"/>
            </a:endParaRPr>
          </a:p>
          <a:p>
            <a:r>
              <a:rPr lang="tr-TR" dirty="0">
                <a:latin typeface="Bookman Old Style" panose="02050604050505020204" pitchFamily="18" charset="0"/>
              </a:rPr>
              <a:t>Bu veride </a:t>
            </a:r>
            <a:r>
              <a:rPr lang="en-US" dirty="0">
                <a:latin typeface="Bookman Old Style" panose="02050604050505020204" pitchFamily="18" charset="0"/>
              </a:rPr>
              <a:t>Brad </a:t>
            </a:r>
            <a:r>
              <a:rPr lang="en-US" dirty="0" err="1">
                <a:latin typeface="Bookman Old Style" panose="02050604050505020204" pitchFamily="18" charset="0"/>
              </a:rPr>
              <a:t>ve</a:t>
            </a:r>
            <a:r>
              <a:rPr lang="en-US" dirty="0">
                <a:latin typeface="Bookman Old Style" panose="02050604050505020204" pitchFamily="18" charset="0"/>
              </a:rPr>
              <a:t> Janet </a:t>
            </a:r>
            <a:r>
              <a:rPr lang="en-US" dirty="0" err="1">
                <a:latin typeface="Bookman Old Style" panose="02050604050505020204" pitchFamily="18" charset="0"/>
              </a:rPr>
              <a:t>rastgele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üç</a:t>
            </a:r>
            <a:r>
              <a:rPr lang="tr-TR" dirty="0">
                <a:latin typeface="Bookman Old Style" panose="02050604050505020204" pitchFamily="18" charset="0"/>
              </a:rPr>
              <a:t>er 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tr-TR" dirty="0">
                <a:latin typeface="Bookman Old Style" panose="02050604050505020204" pitchFamily="18" charset="0"/>
              </a:rPr>
              <a:t>fare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seçti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ve</a:t>
            </a:r>
            <a:r>
              <a:rPr lang="en-US" dirty="0">
                <a:latin typeface="Bookman Old Style" panose="02050604050505020204" pitchFamily="18" charset="0"/>
              </a:rPr>
              <a:t> her </a:t>
            </a:r>
            <a:r>
              <a:rPr lang="en-US" dirty="0" err="1">
                <a:latin typeface="Bookman Old Style" panose="02050604050505020204" pitchFamily="18" charset="0"/>
              </a:rPr>
              <a:t>teknisyen</a:t>
            </a:r>
            <a:r>
              <a:rPr lang="en-US" dirty="0">
                <a:latin typeface="Bookman Old Style" panose="02050604050505020204" pitchFamily="18" charset="0"/>
              </a:rPr>
              <a:t> her </a:t>
            </a:r>
            <a:r>
              <a:rPr lang="tr-TR" dirty="0">
                <a:latin typeface="Bookman Old Style" panose="02050604050505020204" pitchFamily="18" charset="0"/>
              </a:rPr>
              <a:t>farede</a:t>
            </a:r>
            <a:r>
              <a:rPr lang="en-US" dirty="0">
                <a:latin typeface="Bookman Old Style" panose="02050604050505020204" pitchFamily="18" charset="0"/>
              </a:rPr>
              <a:t> protein </a:t>
            </a:r>
            <a:r>
              <a:rPr lang="en-US" dirty="0" err="1">
                <a:latin typeface="Bookman Old Style" panose="02050604050505020204" pitchFamily="18" charset="0"/>
              </a:rPr>
              <a:t>alımını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ölç</a:t>
            </a:r>
            <a:r>
              <a:rPr lang="tr-TR" dirty="0" err="1">
                <a:latin typeface="Bookman Old Style" panose="02050604050505020204" pitchFamily="18" charset="0"/>
              </a:rPr>
              <a:t>tü</a:t>
            </a:r>
            <a:r>
              <a:rPr lang="tr-TR" dirty="0">
                <a:latin typeface="Bookman Old Style" panose="02050604050505020204" pitchFamily="18" charset="0"/>
              </a:rPr>
              <a:t>. </a:t>
            </a:r>
            <a:r>
              <a:rPr lang="en-US" dirty="0">
                <a:latin typeface="Bookman Old Style" panose="02050604050505020204" pitchFamily="18" charset="0"/>
              </a:rPr>
              <a:t>Brad </a:t>
            </a:r>
            <a:r>
              <a:rPr lang="en-US" dirty="0" err="1">
                <a:latin typeface="Bookman Old Style" panose="02050604050505020204" pitchFamily="18" charset="0"/>
              </a:rPr>
              <a:t>ve</a:t>
            </a:r>
            <a:r>
              <a:rPr lang="en-US" dirty="0">
                <a:latin typeface="Bookman Old Style" panose="02050604050505020204" pitchFamily="18" charset="0"/>
              </a:rPr>
              <a:t> Janet, her </a:t>
            </a:r>
            <a:r>
              <a:rPr lang="tr-TR" dirty="0">
                <a:latin typeface="Bookman Old Style" panose="02050604050505020204" pitchFamily="18" charset="0"/>
              </a:rPr>
              <a:t>farenin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böbreğindeki</a:t>
            </a:r>
            <a:r>
              <a:rPr lang="tr-TR" dirty="0">
                <a:latin typeface="Bookman Old Style" panose="02050604050505020204" pitchFamily="18" charset="0"/>
              </a:rPr>
              <a:t> proteini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çeşitli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rastgele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yerlerde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ölçmüştür</a:t>
            </a:r>
            <a:r>
              <a:rPr lang="tr-TR" dirty="0">
                <a:latin typeface="Bookman Old Style" panose="02050604050505020204" pitchFamily="18" charset="0"/>
              </a:rPr>
              <a:t>.</a:t>
            </a:r>
          </a:p>
          <a:p>
            <a:r>
              <a:rPr lang="tr-TR" dirty="0">
                <a:latin typeface="Bookman Old Style" panose="02050604050505020204" pitchFamily="18" charset="0"/>
              </a:rPr>
              <a:t>Yani, her iki teknisyenin üzerinde deney yaptığı 3 faresi var ve her fare için 10 farklı gözlem değeri vardır. Toplamda 60 gözlem vardır.</a:t>
            </a:r>
          </a:p>
          <a:p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07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Metin kutusu 2"/>
          <p:cNvSpPr txBox="1"/>
          <p:nvPr/>
        </p:nvSpPr>
        <p:spPr>
          <a:xfrm>
            <a:off x="1745344" y="2930085"/>
            <a:ext cx="80824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latin typeface="Bookman Old Style" panose="02050604050505020204" pitchFamily="18" charset="0"/>
              </a:rPr>
              <a:t>H0: Teknikerler arasında anlamlı bir fark vardır.</a:t>
            </a:r>
          </a:p>
          <a:p>
            <a:r>
              <a:rPr lang="tr-TR" sz="2000" b="1" dirty="0">
                <a:latin typeface="Bookman Old Style" panose="02050604050505020204" pitchFamily="18" charset="0"/>
              </a:rPr>
              <a:t>H1: Teknikerler arasında anlamlı bir fark yoktur.</a:t>
            </a:r>
          </a:p>
          <a:p>
            <a:endParaRPr lang="en-US" sz="2000" b="1" dirty="0">
              <a:latin typeface="Bookman Old Style" panose="02050604050505020204" pitchFamily="18" charset="0"/>
            </a:endParaRPr>
          </a:p>
        </p:txBody>
      </p:sp>
      <p:pic>
        <p:nvPicPr>
          <p:cNvPr id="4" name="Resim 3" descr="&lt;strong&gt;Jerry&lt;/strong&gt; - Vikiped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47" y="1341313"/>
            <a:ext cx="2565079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60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713" y="287866"/>
            <a:ext cx="5555428" cy="6311801"/>
          </a:xfrm>
          <a:prstGeom prst="rect">
            <a:avLst/>
          </a:prstGeom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54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1182686"/>
            <a:ext cx="4534958" cy="3930957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154" y="1516819"/>
            <a:ext cx="5989434" cy="3262690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65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72" y="355709"/>
            <a:ext cx="6602268" cy="3364952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1641037" y="3976566"/>
            <a:ext cx="87761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ookman Old Style" panose="02050604050505020204" pitchFamily="18" charset="0"/>
              </a:rPr>
              <a:t>Burada fare(tekniker) değişkeninin </a:t>
            </a:r>
            <a:r>
              <a:rPr lang="tr-TR" dirty="0" err="1">
                <a:latin typeface="Bookman Old Style" panose="02050604050505020204" pitchFamily="18" charset="0"/>
              </a:rPr>
              <a:t>sing</a:t>
            </a:r>
            <a:r>
              <a:rPr lang="tr-TR" dirty="0">
                <a:latin typeface="Bookman Old Style" panose="02050604050505020204" pitchFamily="18" charset="0"/>
              </a:rPr>
              <a:t> değeri 0.007 bulunmuştur. 0.05’ten küçük olduğu için protein ile fareler arasında anlamlı fark vardır diyebiliriz. Yani; fareler protein etkilemektedir. </a:t>
            </a:r>
          </a:p>
          <a:p>
            <a:r>
              <a:rPr lang="tr-TR" dirty="0">
                <a:latin typeface="Bookman Old Style" panose="02050604050505020204" pitchFamily="18" charset="0"/>
              </a:rPr>
              <a:t>Teknikerler ise proteini etkilememektedir.</a:t>
            </a:r>
          </a:p>
          <a:p>
            <a:endParaRPr lang="tr-TR" dirty="0">
              <a:latin typeface="Bookman Old Style" panose="02050604050505020204" pitchFamily="18" charset="0"/>
            </a:endParaRPr>
          </a:p>
          <a:p>
            <a:r>
              <a:rPr lang="tr-TR" dirty="0">
                <a:latin typeface="Bookman Old Style" panose="02050604050505020204" pitchFamily="18" charset="0"/>
              </a:rPr>
              <a:t>Tekniker faktörü için p değeri=0.306 &gt; 0.05 olduğundan farelerden alınan proteinlerin teknikerlerle hiçbir ilgisi olmadığı için </a:t>
            </a:r>
            <a:r>
              <a:rPr lang="tr-TR" dirty="0" err="1">
                <a:latin typeface="Bookman Old Style" panose="02050604050505020204" pitchFamily="18" charset="0"/>
              </a:rPr>
              <a:t>Janet</a:t>
            </a:r>
            <a:r>
              <a:rPr lang="tr-TR" dirty="0">
                <a:latin typeface="Bookman Old Style" panose="02050604050505020204" pitchFamily="18" charset="0"/>
              </a:rPr>
              <a:t> mi Brad mi oluşu önemsizdir.</a:t>
            </a:r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Patlama 1 4"/>
          <p:cNvSpPr/>
          <p:nvPr/>
        </p:nvSpPr>
        <p:spPr>
          <a:xfrm>
            <a:off x="8146805" y="2123090"/>
            <a:ext cx="765968" cy="409902"/>
          </a:xfrm>
          <a:prstGeom prst="irregularSeal1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15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60" y="3214007"/>
            <a:ext cx="6579844" cy="184785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21" y="1243693"/>
            <a:ext cx="6009721" cy="1319892"/>
          </a:xfrm>
          <a:prstGeom prst="rect">
            <a:avLst/>
          </a:prstGeom>
        </p:spPr>
      </p:pic>
      <p:sp>
        <p:nvSpPr>
          <p:cNvPr id="4" name="Dikdörtgen 3"/>
          <p:cNvSpPr/>
          <p:nvPr/>
        </p:nvSpPr>
        <p:spPr>
          <a:xfrm>
            <a:off x="7604476" y="1604316"/>
            <a:ext cx="39724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latin typeface="Bookman Old Style" panose="02050604050505020204" pitchFamily="18" charset="0"/>
              </a:rPr>
              <a:t>Burada fare(tekniker) değişkeninin </a:t>
            </a:r>
            <a:r>
              <a:rPr lang="tr-TR" dirty="0" err="1">
                <a:latin typeface="Bookman Old Style" panose="02050604050505020204" pitchFamily="18" charset="0"/>
              </a:rPr>
              <a:t>sing</a:t>
            </a:r>
            <a:r>
              <a:rPr lang="tr-TR" dirty="0">
                <a:latin typeface="Bookman Old Style" panose="02050604050505020204" pitchFamily="18" charset="0"/>
              </a:rPr>
              <a:t> değeri 0.005 bulunmuştur. 0.05’ten küçük olduğu için protein ile arasında anlamlı fark vardır diyebiliriz. Yani; fareler proteini etkilemektedir. </a:t>
            </a:r>
          </a:p>
          <a:p>
            <a:r>
              <a:rPr lang="tr-TR" dirty="0">
                <a:latin typeface="Bookman Old Style" panose="02050604050505020204" pitchFamily="18" charset="0"/>
              </a:rPr>
              <a:t>Teknikerler ise proteini etkilememektedir.</a:t>
            </a:r>
          </a:p>
          <a:p>
            <a:r>
              <a:rPr lang="tr-TR" dirty="0">
                <a:latin typeface="Bookman Old Style" panose="02050604050505020204" pitchFamily="18" charset="0"/>
              </a:rPr>
              <a:t>SPSS ile çıktılarımız benzerdir.</a:t>
            </a: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93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48" y="3710152"/>
            <a:ext cx="4236153" cy="3037490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2039022" y="3594538"/>
            <a:ext cx="4683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6" name="Dikdörtgen 5"/>
          <p:cNvSpPr/>
          <p:nvPr/>
        </p:nvSpPr>
        <p:spPr>
          <a:xfrm>
            <a:off x="5982426" y="3002266"/>
            <a:ext cx="4683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7" name="Dikdörtgen 6"/>
          <p:cNvSpPr/>
          <p:nvPr/>
        </p:nvSpPr>
        <p:spPr>
          <a:xfrm>
            <a:off x="10187133" y="3462206"/>
            <a:ext cx="4683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8" y="70539"/>
            <a:ext cx="3884691" cy="3391667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702" y="70539"/>
            <a:ext cx="3577088" cy="3391667"/>
          </a:xfrm>
          <a:prstGeom prst="rect">
            <a:avLst/>
          </a:prstGeom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0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28" y="955226"/>
            <a:ext cx="4648634" cy="5093411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5980388" y="3178765"/>
            <a:ext cx="600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ookman Old Style" panose="02050604050505020204" pitchFamily="18" charset="0"/>
              </a:rPr>
              <a:t>4 hastanın 4 depresyon derecesine göre kullandıkları rastgele 4 farklı ilaç vardır.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400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1261867" y="4682946"/>
            <a:ext cx="100163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ookman Old Style" panose="02050604050505020204" pitchFamily="18" charset="0"/>
              </a:rPr>
              <a:t>Burada ilaç türünün </a:t>
            </a:r>
            <a:r>
              <a:rPr lang="tr-TR" dirty="0" err="1">
                <a:latin typeface="Bookman Old Style" panose="02050604050505020204" pitchFamily="18" charset="0"/>
              </a:rPr>
              <a:t>sing</a:t>
            </a:r>
            <a:r>
              <a:rPr lang="tr-TR" dirty="0">
                <a:latin typeface="Bookman Old Style" panose="02050604050505020204" pitchFamily="18" charset="0"/>
              </a:rPr>
              <a:t> değeri 0.043 bulunmuştur. Bu değer 0.05’ten küçük olduğu için H0 hipotezinin reddi için yeterli sebep bulunamaz. Dolayısıyla depresyon skoru ile arasında anlamlı fark vardır diyebiliriz. Yani; kullanılan ilaç türleri depresyon skorlarını etkilemektedir. </a:t>
            </a:r>
          </a:p>
          <a:p>
            <a:r>
              <a:rPr lang="tr-TR" dirty="0">
                <a:latin typeface="Bookman Old Style" panose="02050604050505020204" pitchFamily="18" charset="0"/>
              </a:rPr>
              <a:t>Depresyon derecesi ve </a:t>
            </a:r>
            <a:r>
              <a:rPr lang="tr-TR" dirty="0" err="1">
                <a:latin typeface="Bookman Old Style" panose="02050604050505020204" pitchFamily="18" charset="0"/>
              </a:rPr>
              <a:t>hastano</a:t>
            </a:r>
            <a:r>
              <a:rPr lang="tr-TR" dirty="0">
                <a:latin typeface="Bookman Old Style" panose="02050604050505020204" pitchFamily="18" charset="0"/>
              </a:rPr>
              <a:t> depresyon skorunu etkilememektedir.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66" y="519409"/>
            <a:ext cx="7272503" cy="3765023"/>
          </a:xfrm>
          <a:prstGeom prst="rect">
            <a:avLst/>
          </a:prstGeom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Patlama 1 2"/>
          <p:cNvSpPr/>
          <p:nvPr/>
        </p:nvSpPr>
        <p:spPr>
          <a:xfrm>
            <a:off x="8682205" y="1886914"/>
            <a:ext cx="987314" cy="809297"/>
          </a:xfrm>
          <a:prstGeom prst="irregularSeal1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01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3" y="529704"/>
            <a:ext cx="7361450" cy="5719763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8019395" y="850428"/>
            <a:ext cx="37416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Bookman Old Style" panose="02050604050505020204" pitchFamily="18" charset="0"/>
              </a:rPr>
              <a:t>*</a:t>
            </a:r>
            <a:r>
              <a:rPr lang="tr-TR" dirty="0" err="1">
                <a:latin typeface="Bookman Old Style" panose="02050604050505020204" pitchFamily="18" charset="0"/>
              </a:rPr>
              <a:t>Placebo</a:t>
            </a:r>
            <a:r>
              <a:rPr lang="tr-TR" dirty="0">
                <a:latin typeface="Bookman Old Style" panose="02050604050505020204" pitchFamily="18" charset="0"/>
              </a:rPr>
              <a:t> ve diğer üç ilaç türü arasında anlamlı bir fark vardır. </a:t>
            </a:r>
          </a:p>
          <a:p>
            <a:r>
              <a:rPr lang="tr-TR" dirty="0">
                <a:latin typeface="Bookman Old Style" panose="02050604050505020204" pitchFamily="18" charset="0"/>
              </a:rPr>
              <a:t>*</a:t>
            </a:r>
            <a:r>
              <a:rPr lang="tr-TR" dirty="0" err="1">
                <a:latin typeface="Bookman Old Style" panose="02050604050505020204" pitchFamily="18" charset="0"/>
              </a:rPr>
              <a:t>Antidepresan</a:t>
            </a:r>
            <a:r>
              <a:rPr lang="tr-TR" dirty="0">
                <a:latin typeface="Bookman Old Style" panose="02050604050505020204" pitchFamily="18" charset="0"/>
              </a:rPr>
              <a:t> ile antidepresan2 ve duygu durum düzenleyici arasında bir fark yoktur. </a:t>
            </a:r>
          </a:p>
          <a:p>
            <a:r>
              <a:rPr lang="tr-TR" dirty="0">
                <a:latin typeface="Bookman Old Style" panose="02050604050505020204" pitchFamily="18" charset="0"/>
              </a:rPr>
              <a:t>*Antidepresan2 ile </a:t>
            </a:r>
            <a:r>
              <a:rPr lang="tr-TR" dirty="0" err="1">
                <a:latin typeface="Bookman Old Style" panose="02050604050505020204" pitchFamily="18" charset="0"/>
              </a:rPr>
              <a:t>antidepresan</a:t>
            </a:r>
            <a:r>
              <a:rPr lang="tr-TR" dirty="0">
                <a:latin typeface="Bookman Old Style" panose="02050604050505020204" pitchFamily="18" charset="0"/>
              </a:rPr>
              <a:t> ve duygu durum düzenleyici arasında bir fark yoktur. </a:t>
            </a:r>
          </a:p>
          <a:p>
            <a:r>
              <a:rPr lang="tr-TR" dirty="0">
                <a:latin typeface="Bookman Old Style" panose="02050604050505020204" pitchFamily="18" charset="0"/>
              </a:rPr>
              <a:t>      Kısacası farklılığı yaratan ilaç türü </a:t>
            </a:r>
            <a:r>
              <a:rPr lang="tr-TR" dirty="0" err="1">
                <a:latin typeface="Bookman Old Style" panose="02050604050505020204" pitchFamily="18" charset="0"/>
              </a:rPr>
              <a:t>placebodur</a:t>
            </a:r>
            <a:r>
              <a:rPr lang="tr-TR" dirty="0">
                <a:latin typeface="Bookman Old Style" panose="02050604050505020204" pitchFamily="18" charset="0"/>
              </a:rPr>
              <a:t>. </a:t>
            </a:r>
          </a:p>
          <a:p>
            <a:r>
              <a:rPr lang="tr-TR" dirty="0">
                <a:latin typeface="Bookman Old Style" panose="02050604050505020204" pitchFamily="18" charset="0"/>
              </a:rPr>
              <a:t>Yani; hastalar </a:t>
            </a:r>
            <a:r>
              <a:rPr lang="tr-TR" dirty="0" err="1">
                <a:latin typeface="Bookman Old Style" panose="02050604050505020204" pitchFamily="18" charset="0"/>
              </a:rPr>
              <a:t>placebo</a:t>
            </a:r>
            <a:r>
              <a:rPr lang="tr-TR" dirty="0">
                <a:latin typeface="Bookman Old Style" panose="02050604050505020204" pitchFamily="18" charset="0"/>
              </a:rPr>
              <a:t> kullandığında psikolojik olarak iyileştiklerini düşündükleri için </a:t>
            </a:r>
            <a:r>
              <a:rPr lang="tr-TR" dirty="0" err="1">
                <a:latin typeface="Bookman Old Style" panose="02050604050505020204" pitchFamily="18" charset="0"/>
              </a:rPr>
              <a:t>placebo</a:t>
            </a:r>
            <a:r>
              <a:rPr lang="tr-TR" dirty="0">
                <a:latin typeface="Bookman Old Style" panose="02050604050505020204" pitchFamily="18" charset="0"/>
              </a:rPr>
              <a:t> diğer ilaçlara göre daha etkilidir.</a:t>
            </a:r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102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443" y="2183787"/>
            <a:ext cx="4059887" cy="444557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1" y="300036"/>
            <a:ext cx="11006632" cy="1591825"/>
          </a:xfrm>
          <a:prstGeom prst="rect">
            <a:avLst/>
          </a:prstGeom>
        </p:spPr>
      </p:pic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52695"/>
      </p:ext>
    </p:extLst>
  </p:cSld>
  <p:clrMapOvr>
    <a:masterClrMapping/>
  </p:clrMapOvr>
</p:sld>
</file>

<file path=ppt/theme/theme1.xml><?xml version="1.0" encoding="utf-8"?>
<a:theme xmlns:a="http://schemas.openxmlformats.org/drawingml/2006/main" name="Damla">
  <a:themeElements>
    <a:clrScheme name="Mor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</TotalTime>
  <Words>1449</Words>
  <Application>Microsoft Office PowerPoint</Application>
  <PresentationFormat>Geniş ekran</PresentationFormat>
  <Paragraphs>155</Paragraphs>
  <Slides>45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45</vt:i4>
      </vt:variant>
    </vt:vector>
  </HeadingPairs>
  <TitlesOfParts>
    <vt:vector size="50" baseType="lpstr">
      <vt:lpstr>Arial</vt:lpstr>
      <vt:lpstr>Bookman Old Style</vt:lpstr>
      <vt:lpstr>Calibri</vt:lpstr>
      <vt:lpstr>Tw Cen MT</vt:lpstr>
      <vt:lpstr>Damla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IB-PC16</dc:creator>
  <cp:lastModifiedBy>rümeysa nazlı</cp:lastModifiedBy>
  <cp:revision>58</cp:revision>
  <dcterms:created xsi:type="dcterms:W3CDTF">2019-05-22T12:12:25Z</dcterms:created>
  <dcterms:modified xsi:type="dcterms:W3CDTF">2021-03-09T13:02:29Z</dcterms:modified>
</cp:coreProperties>
</file>